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91" r:id="rId31"/>
    <p:sldId id="292" r:id="rId32"/>
    <p:sldId id="293" r:id="rId33"/>
    <p:sldId id="285" r:id="rId34"/>
    <p:sldId id="294" r:id="rId35"/>
    <p:sldId id="295" r:id="rId36"/>
    <p:sldId id="287" r:id="rId37"/>
    <p:sldId id="288" r:id="rId38"/>
    <p:sldId id="289" r:id="rId39"/>
    <p:sldId id="290" r:id="rId40"/>
    <p:sldId id="296" r:id="rId41"/>
    <p:sldId id="297" r:id="rId42"/>
    <p:sldId id="298" r:id="rId43"/>
    <p:sldId id="286" r:id="rId4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A312-B3B8-4994-BEF3-1C4A8E265254}" type="datetimeFigureOut">
              <a:rPr lang="cs-CZ" smtClean="0"/>
              <a:t>14.04.2019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67EB-0370-4FAE-95CA-86C58E6219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455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A312-B3B8-4994-BEF3-1C4A8E265254}" type="datetimeFigureOut">
              <a:rPr lang="cs-CZ" smtClean="0"/>
              <a:t>14.04.2019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67EB-0370-4FAE-95CA-86C58E6219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3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A312-B3B8-4994-BEF3-1C4A8E265254}" type="datetimeFigureOut">
              <a:rPr lang="cs-CZ" smtClean="0"/>
              <a:t>14.04.2019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67EB-0370-4FAE-95CA-86C58E6219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9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A312-B3B8-4994-BEF3-1C4A8E265254}" type="datetimeFigureOut">
              <a:rPr lang="cs-CZ" smtClean="0"/>
              <a:t>14.04.2019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67EB-0370-4FAE-95CA-86C58E6219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425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A312-B3B8-4994-BEF3-1C4A8E265254}" type="datetimeFigureOut">
              <a:rPr lang="cs-CZ" smtClean="0"/>
              <a:t>14.04.2019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67EB-0370-4FAE-95CA-86C58E6219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12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A312-B3B8-4994-BEF3-1C4A8E265254}" type="datetimeFigureOut">
              <a:rPr lang="cs-CZ" smtClean="0"/>
              <a:t>14.04.2019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67EB-0370-4FAE-95CA-86C58E6219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23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A312-B3B8-4994-BEF3-1C4A8E265254}" type="datetimeFigureOut">
              <a:rPr lang="cs-CZ" smtClean="0"/>
              <a:t>14.04.2019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67EB-0370-4FAE-95CA-86C58E6219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089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A312-B3B8-4994-BEF3-1C4A8E265254}" type="datetimeFigureOut">
              <a:rPr lang="cs-CZ" smtClean="0"/>
              <a:t>14.04.2019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67EB-0370-4FAE-95CA-86C58E6219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564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A312-B3B8-4994-BEF3-1C4A8E265254}" type="datetimeFigureOut">
              <a:rPr lang="cs-CZ" smtClean="0"/>
              <a:t>14.04.2019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67EB-0370-4FAE-95CA-86C58E6219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601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A312-B3B8-4994-BEF3-1C4A8E265254}" type="datetimeFigureOut">
              <a:rPr lang="cs-CZ" smtClean="0"/>
              <a:t>14.04.2019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67EB-0370-4FAE-95CA-86C58E6219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52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A312-B3B8-4994-BEF3-1C4A8E265254}" type="datetimeFigureOut">
              <a:rPr lang="cs-CZ" smtClean="0"/>
              <a:t>14.04.2019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67EB-0370-4FAE-95CA-86C58E6219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57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CA312-B3B8-4994-BEF3-1C4A8E265254}" type="datetimeFigureOut">
              <a:rPr lang="cs-CZ" smtClean="0"/>
              <a:t>14.04.2019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A67EB-0370-4FAE-95CA-86C58E6219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6670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95736" y="836713"/>
            <a:ext cx="6262464" cy="5112567"/>
          </a:xfrm>
        </p:spPr>
        <p:txBody>
          <a:bodyPr>
            <a:normAutofit/>
          </a:bodyPr>
          <a:lstStyle/>
          <a:p>
            <a:pPr algn="l"/>
            <a:r>
              <a:rPr lang="cs-CZ" sz="9600" dirty="0" smtClean="0">
                <a:solidFill>
                  <a:srgbClr val="FF0000"/>
                </a:solidFill>
              </a:rPr>
              <a:t>S</a:t>
            </a:r>
            <a:r>
              <a:rPr lang="cs-CZ" sz="9600" dirty="0" smtClean="0"/>
              <a:t>peciální</a:t>
            </a:r>
            <a:br>
              <a:rPr lang="cs-CZ" sz="9600" dirty="0" smtClean="0"/>
            </a:br>
            <a:r>
              <a:rPr lang="cs-CZ" sz="9600" dirty="0" smtClean="0">
                <a:solidFill>
                  <a:srgbClr val="FF0000"/>
                </a:solidFill>
              </a:rPr>
              <a:t>T</a:t>
            </a:r>
            <a:r>
              <a:rPr lang="cs-CZ" sz="9600" dirty="0" smtClean="0"/>
              <a:t>eorie</a:t>
            </a:r>
            <a:br>
              <a:rPr lang="cs-CZ" sz="9600" dirty="0" smtClean="0"/>
            </a:br>
            <a:r>
              <a:rPr lang="cs-CZ" sz="9600" dirty="0" smtClean="0">
                <a:solidFill>
                  <a:srgbClr val="FF0000"/>
                </a:solidFill>
              </a:rPr>
              <a:t>R</a:t>
            </a:r>
            <a:r>
              <a:rPr lang="cs-CZ" sz="9600" dirty="0" smtClean="0"/>
              <a:t>elativity</a:t>
            </a:r>
            <a:endParaRPr lang="cs-CZ" sz="9600" dirty="0"/>
          </a:p>
        </p:txBody>
      </p:sp>
    </p:spTree>
    <p:extLst>
      <p:ext uri="{BB962C8B-B14F-4D97-AF65-F5344CB8AC3E}">
        <p14:creationId xmlns:p14="http://schemas.microsoft.com/office/powerpoint/2010/main" val="641698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Experimentální potvrzení dilatace času</a:t>
            </a:r>
            <a:endParaRPr lang="cs-CZ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155575" y="908720"/>
                <a:ext cx="858497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 smtClean="0">
                    <a:solidFill>
                      <a:srgbClr val="FFFF00"/>
                    </a:solidFill>
                  </a:rPr>
                  <a:t>Miony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</a:t>
                </a:r>
                <a:r>
                  <a:rPr lang="cs-CZ" sz="2400" dirty="0" smtClean="0"/>
                  <a:t>ři dopadu primárního kosmického záření do horních vrstev atmosféry ve výšce cca 20 km vznikají částice zvané </a:t>
                </a:r>
                <a:r>
                  <a:rPr lang="cs-CZ" sz="2400" b="1" dirty="0" err="1" smtClean="0">
                    <a:solidFill>
                      <a:srgbClr val="FF0000"/>
                    </a:solidFill>
                  </a:rPr>
                  <a:t>miony</a:t>
                </a:r>
                <a:r>
                  <a:rPr lang="cs-CZ" sz="2400" dirty="0" smtClean="0"/>
                  <a:t>, které mají střední dobu života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cs-CZ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sz="2400" b="0" i="1" smtClean="0">
                        <a:latin typeface="Cambria Math"/>
                      </a:rPr>
                      <m:t>=2,2</m:t>
                    </m:r>
                    <m:r>
                      <a:rPr lang="cs-CZ" sz="2400" b="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cs-CZ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cs-CZ" sz="2400" b="0" i="1" smtClean="0">
                            <a:latin typeface="Cambria Math"/>
                            <a:ea typeface="Cambria Math"/>
                          </a:rPr>
                          <m:t>−6</m:t>
                        </m:r>
                      </m:sup>
                    </m:sSup>
                    <m:r>
                      <a:rPr lang="cs-CZ" sz="2400" b="0" i="1" smtClean="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r>
                  <a:rPr lang="cs-CZ" sz="2000" dirty="0" smtClean="0"/>
                  <a:t> </a:t>
                </a:r>
                <a:r>
                  <a:rPr lang="cs-CZ" sz="2400" dirty="0" smtClean="0"/>
                  <a:t>a pohybují se rychlostí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/>
                      </a:rPr>
                      <m:t>𝑣</m:t>
                    </m:r>
                    <m:r>
                      <a:rPr lang="cs-CZ" sz="2400" b="0" i="1" smtClean="0">
                        <a:latin typeface="Cambria Math"/>
                      </a:rPr>
                      <m:t>=0,998 </m:t>
                    </m:r>
                    <m:r>
                      <a:rPr lang="cs-CZ" sz="2400" b="0" i="1" smtClean="0">
                        <a:latin typeface="Cambria Math"/>
                      </a:rPr>
                      <m:t>𝑐</m:t>
                    </m:r>
                  </m:oMath>
                </a14:m>
                <a:endParaRPr lang="cs-CZ" sz="24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908720"/>
                <a:ext cx="8584976" cy="1938992"/>
              </a:xfrm>
              <a:prstGeom prst="rect">
                <a:avLst/>
              </a:prstGeom>
              <a:blipFill rotWithShape="1">
                <a:blip r:embed="rId2"/>
                <a:stretch>
                  <a:fillRect l="-1136" t="-2516" r="-56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2" name="Picture 4" descr="http://physicsmasterclasses.org/exercises/hands-on-cern/hoc_v21cz/rollover/ro_tidsdil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817575"/>
            <a:ext cx="3524251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3851920" y="2708920"/>
                <a:ext cx="504056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2400" dirty="0" smtClean="0"/>
                  <a:t>dráha, kterou by měly v atmosféře urazit je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𝒔</m:t>
                    </m:r>
                    <m:r>
                      <a:rPr lang="cs-CZ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cs-CZ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𝒗𝒕</m:t>
                    </m:r>
                    <m:r>
                      <a:rPr lang="cs-CZ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cs-CZ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𝟔𝟓𝟎</m:t>
                    </m:r>
                    <m:r>
                      <a:rPr lang="cs-CZ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cs-CZ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𝒎</m:t>
                    </m:r>
                  </m:oMath>
                </a14:m>
                <a:endParaRPr lang="cs-CZ" sz="2400" b="1" dirty="0" smtClean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2400" dirty="0"/>
                  <a:t>n</a:t>
                </a:r>
                <a:r>
                  <a:rPr lang="cs-CZ" sz="2400" dirty="0" smtClean="0"/>
                  <a:t>a Zemi bychom je tedy neměli vůbec detekovat, ale detekujeme jich značné množství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</a:t>
                </a:r>
                <a:r>
                  <a:rPr lang="cs-CZ" sz="2400" dirty="0" smtClean="0"/>
                  <a:t>oužijeme-li k výpočtu dilatační vzorec vychází </a:t>
                </a:r>
                <a14:m>
                  <m:oMath xmlns:m="http://schemas.openxmlformats.org/officeDocument/2006/math">
                    <m:r>
                      <a:rPr lang="cs-CZ" sz="24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cs-CZ" sz="24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cs-CZ" sz="2400" b="0" i="1" smtClean="0">
                        <a:latin typeface="Cambria Math"/>
                        <a:ea typeface="Cambria Math"/>
                      </a:rPr>
                      <m:t>≈1,1∙</m:t>
                    </m:r>
                    <m:sSup>
                      <m:sSupPr>
                        <m:ctrlPr>
                          <a:rPr lang="cs-CZ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cs-CZ" sz="2400" b="0" i="1" smtClean="0">
                            <a:latin typeface="Cambria Math"/>
                            <a:ea typeface="Cambria Math"/>
                          </a:rPr>
                          <m:t>−4</m:t>
                        </m:r>
                      </m:sup>
                    </m:sSup>
                    <m:r>
                      <a:rPr lang="cs-CZ" sz="2400" b="0" i="1" smtClean="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r>
                  <a:rPr lang="cs-CZ" sz="2400" dirty="0" smtClean="0"/>
                  <a:t> a dráha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𝒔</m:t>
                    </m:r>
                    <m:r>
                      <a:rPr lang="cs-CZ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cs-CZ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𝒗𝒕</m:t>
                    </m:r>
                    <m:r>
                      <a:rPr lang="cs-CZ" sz="24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cs-CZ" sz="24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𝟑𝟑</m:t>
                    </m:r>
                    <m:r>
                      <a:rPr lang="cs-CZ" sz="24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cs-CZ" sz="24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𝒌𝒎</m:t>
                    </m:r>
                  </m:oMath>
                </a14:m>
                <a:endParaRPr lang="cs-CZ" sz="2400" b="1" dirty="0" smtClean="0">
                  <a:solidFill>
                    <a:srgbClr val="FFFF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2400" b="1" dirty="0" smtClean="0">
                    <a:solidFill>
                      <a:srgbClr val="FFFF00"/>
                    </a:solidFill>
                  </a:rPr>
                  <a:t>Další experimenty s </a:t>
                </a:r>
                <a:r>
                  <a:rPr lang="cs-CZ" sz="2400" b="1" dirty="0" err="1" smtClean="0">
                    <a:solidFill>
                      <a:srgbClr val="FFFF00"/>
                    </a:solidFill>
                  </a:rPr>
                  <a:t>Cs</a:t>
                </a:r>
                <a:r>
                  <a:rPr lang="cs-CZ" sz="2400" b="1" dirty="0" smtClean="0">
                    <a:solidFill>
                      <a:srgbClr val="FFFF00"/>
                    </a:solidFill>
                  </a:rPr>
                  <a:t> hodinami v letadle potvrdily dilataci času</a:t>
                </a: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708920"/>
                <a:ext cx="5040560" cy="3785652"/>
              </a:xfrm>
              <a:prstGeom prst="rect">
                <a:avLst/>
              </a:prstGeom>
              <a:blipFill rotWithShape="1">
                <a:blip r:embed="rId4"/>
                <a:stretch>
                  <a:fillRect l="-1693" t="-1288" b="-27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758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Kontrakce délky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7504" y="914525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 soustavě, která se pohybuje (čárkovaná) vůči jiné rychlostí </a:t>
            </a:r>
            <a:r>
              <a:rPr lang="cs-C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2400" dirty="0" smtClean="0"/>
              <a:t> dochází ke zkrácení rozměrů ve směru pohybu (tedy ne všech rozměrů tělesa)</a:t>
            </a:r>
            <a:endParaRPr lang="cs-CZ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3342016" y="2395126"/>
                <a:ext cx="2475101" cy="136537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𝒍</m:t>
                      </m:r>
                      <m:r>
                        <a:rPr lang="cs-CZ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𝒍</m:t>
                          </m:r>
                        </m:e>
                        <m:sub>
                          <m:r>
                            <a:rPr lang="cs-CZ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cs-CZ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cs-CZ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cs-CZ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sz="28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8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𝒗</m:t>
                                  </m:r>
                                </m:e>
                                <m:sup>
                                  <m:r>
                                    <a:rPr lang="cs-CZ" sz="28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cs-CZ" sz="28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8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cs-CZ" sz="28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cs-CZ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015" y="2395126"/>
                <a:ext cx="2475101" cy="136537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/>
          <p:cNvSpPr txBox="1"/>
          <p:nvPr/>
        </p:nvSpPr>
        <p:spPr>
          <a:xfrm>
            <a:off x="107504" y="4913292"/>
            <a:ext cx="8584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</a:rPr>
              <a:t>Experimentální důkazy kontrakce délek</a:t>
            </a:r>
            <a:br>
              <a:rPr lang="cs-CZ" sz="2400" b="1" dirty="0" smtClean="0">
                <a:solidFill>
                  <a:srgbClr val="FFFF00"/>
                </a:solidFill>
              </a:rPr>
            </a:br>
            <a:r>
              <a:rPr lang="cs-CZ" sz="2200" dirty="0" smtClean="0"/>
              <a:t>– </a:t>
            </a:r>
            <a:r>
              <a:rPr lang="cs-CZ" sz="2000" b="1" dirty="0" smtClean="0">
                <a:solidFill>
                  <a:srgbClr val="FFFF00"/>
                </a:solidFill>
              </a:rPr>
              <a:t>přímé pozorování </a:t>
            </a:r>
            <a:r>
              <a:rPr lang="cs-CZ" sz="2000" dirty="0" smtClean="0"/>
              <a:t>kontrakce (zmenšené délky tělesa) nebylo pozorováno</a:t>
            </a:r>
            <a:r>
              <a:rPr lang="cs-CZ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 smtClean="0"/>
              <a:t>– </a:t>
            </a:r>
            <a:r>
              <a:rPr lang="cs-CZ" sz="2000" b="1" dirty="0" smtClean="0">
                <a:solidFill>
                  <a:srgbClr val="FFFF00"/>
                </a:solidFill>
              </a:rPr>
              <a:t>nepřímé důkazy</a:t>
            </a:r>
            <a:r>
              <a:rPr lang="cs-CZ" sz="2000" dirty="0" smtClean="0"/>
              <a:t>:  </a:t>
            </a:r>
            <a:r>
              <a:rPr lang="cs-CZ" sz="2000" dirty="0" err="1" smtClean="0"/>
              <a:t>miony</a:t>
            </a:r>
            <a:r>
              <a:rPr lang="cs-CZ" sz="2000" dirty="0" smtClean="0"/>
              <a:t>, srážky částic v urychlovačích</a:t>
            </a:r>
            <a:endParaRPr lang="cs-CZ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5940152" y="2905458"/>
                <a:ext cx="2769220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cs-CZ" b="0" i="1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cs-CZ" i="1" smtClean="0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ctrlPr>
                            <a:rPr lang="cs-CZ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0;1</m:t>
                          </m:r>
                        </m:e>
                      </m:d>
                      <m:r>
                        <a:rPr lang="cs-CZ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cs-CZ" i="1" smtClean="0"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cs-CZ" i="1" smtClean="0"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cs-CZ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905458"/>
                <a:ext cx="2769220" cy="427746"/>
              </a:xfrm>
              <a:prstGeom prst="rect">
                <a:avLst/>
              </a:prstGeom>
              <a:blipFill rotWithShape="1">
                <a:blip r:embed="rId3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14854"/>
            <a:ext cx="2736304" cy="266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8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Relativistické skládání rychlostí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7504" y="914524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 soustavě, která se pohybuje (čárkovaná) vůči jiné rychlostí </a:t>
            </a:r>
            <a:r>
              <a:rPr lang="cs-C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2400" dirty="0" smtClean="0"/>
              <a:t> se pohybuje těleso rychlostí </a:t>
            </a:r>
            <a:r>
              <a:rPr lang="cs-CZ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sz="2400" b="1" dirty="0" smtClean="0">
                <a:solidFill>
                  <a:srgbClr val="FFFF00"/>
                </a:solidFill>
              </a:rPr>
              <a:t>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FFFF00"/>
                </a:solidFill>
              </a:rPr>
              <a:t>Vůči soustavě, která je v klidu (nečárkovaná) má těleso rychlost </a:t>
            </a:r>
            <a:r>
              <a:rPr lang="cs-C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cs-CZ" sz="2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3342015" y="2780929"/>
                <a:ext cx="2157963" cy="130721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𝒖</m:t>
                      </m:r>
                      <m:r>
                        <a:rPr lang="cs-CZ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𝒖</m:t>
                          </m:r>
                          <m:r>
                            <a:rPr lang="cs-CZ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´+</m:t>
                          </m:r>
                          <m:r>
                            <a:rPr lang="cs-CZ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𝒗</m:t>
                          </m:r>
                        </m:num>
                        <m:den>
                          <m:r>
                            <a:rPr lang="cs-CZ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cs-CZ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2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  <m:r>
                                <a:rPr lang="cs-CZ" sz="2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´</m:t>
                              </m:r>
                              <m:r>
                                <a:rPr lang="cs-CZ" sz="2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𝒗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sz="28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8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cs-CZ" sz="28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cs-CZ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015" y="2780928"/>
                <a:ext cx="2157962" cy="130721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107504" y="4913293"/>
                <a:ext cx="8584976" cy="1323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 smtClean="0">
                    <a:solidFill>
                      <a:srgbClr val="FFFF00"/>
                    </a:solidFill>
                  </a:rPr>
                  <a:t>Přechod na Galileovu transformaci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</a:t>
                </a:r>
                <a:r>
                  <a:rPr lang="cs-CZ" sz="2400" dirty="0" smtClean="0"/>
                  <a:t>ro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/>
                      </a:rPr>
                      <m:t>𝑣</m:t>
                    </m:r>
                    <m:r>
                      <a:rPr lang="cs-CZ" sz="2400" b="0" i="1" smtClean="0">
                        <a:latin typeface="Cambria Math"/>
                        <a:ea typeface="Cambria Math"/>
                      </a:rPr>
                      <m:t>≪</m:t>
                    </m:r>
                    <m:r>
                      <a:rPr lang="cs-CZ" sz="2400" b="0" i="1" smtClean="0"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r>
                  <a:rPr lang="cs-CZ" sz="2400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cs-CZ" sz="2400" b="1" dirty="0" smtClean="0">
                    <a:solidFill>
                      <a:srgbClr val="FF0000"/>
                    </a:solidFill>
                  </a:rPr>
                  <a:t>přechází vztah v klasické skládání rychlostí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𝒗</m:t>
                        </m:r>
                      </m:num>
                      <m:den>
                        <m:sSup>
                          <m:sSupPr>
                            <m:ctrlPr>
                              <a:rPr lang="cs-CZ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p>
                            <m:r>
                              <a:rPr lang="cs-CZ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cs-CZ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cs-CZ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cs-CZ" sz="2400" dirty="0" smtClean="0"/>
                  <a:t>,</a:t>
                </a:r>
                <a:r>
                  <a:rPr lang="cs-CZ" sz="2400" b="1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𝒖</m:t>
                    </m:r>
                    <m:r>
                      <a:rPr lang="cs-CZ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cs-CZ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𝒖</m:t>
                    </m:r>
                    <m:r>
                      <a:rPr lang="cs-CZ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´+</m:t>
                    </m:r>
                    <m:r>
                      <a:rPr lang="cs-CZ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𝒗</m:t>
                    </m:r>
                  </m:oMath>
                </a14:m>
                <a:endParaRPr lang="cs-CZ" sz="20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913292"/>
                <a:ext cx="8584976" cy="1323567"/>
              </a:xfrm>
              <a:prstGeom prst="rect">
                <a:avLst/>
              </a:prstGeom>
              <a:blipFill rotWithShape="1">
                <a:blip r:embed="rId3"/>
                <a:stretch>
                  <a:fillRect l="-1136" t="-3687" b="-41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375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Relativistická hmotnost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7504" y="914525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FFFF00"/>
                </a:solidFill>
              </a:rPr>
              <a:t>k</a:t>
            </a:r>
            <a:r>
              <a:rPr lang="cs-CZ" sz="2400" b="1" dirty="0" smtClean="0">
                <a:solidFill>
                  <a:srgbClr val="FFFF00"/>
                </a:solidFill>
              </a:rPr>
              <a:t>lidová hmotnost </a:t>
            </a:r>
            <a:r>
              <a:rPr lang="cs-CZ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2400" b="1" baseline="-25000" dirty="0" smtClean="0">
                <a:solidFill>
                  <a:srgbClr val="FFFF00"/>
                </a:solidFill>
              </a:rPr>
              <a:t>0</a:t>
            </a:r>
            <a:r>
              <a:rPr lang="cs-CZ" sz="2400" b="1" dirty="0" smtClean="0">
                <a:solidFill>
                  <a:srgbClr val="FFFF00"/>
                </a:solidFill>
              </a:rPr>
              <a:t> </a:t>
            </a:r>
            <a:r>
              <a:rPr lang="cs-CZ" sz="2400" dirty="0" smtClean="0"/>
              <a:t>tělesa nebo částice pohybující se rychlostí </a:t>
            </a:r>
            <a:r>
              <a:rPr lang="cs-C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2400" dirty="0" smtClean="0"/>
              <a:t> se s rostoucí rychlostí </a:t>
            </a:r>
            <a:r>
              <a:rPr lang="cs-C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2400" dirty="0" smtClean="0"/>
              <a:t>nelineárně zvyšuje</a:t>
            </a:r>
            <a:endParaRPr lang="cs-CZ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4372014" y="2511289"/>
                <a:ext cx="2365391" cy="13722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𝒎</m:t>
                      </m:r>
                      <m:r>
                        <a:rPr lang="cs-CZ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cs-CZ" sz="2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cs-CZ" sz="2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28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2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𝒗</m:t>
                                      </m:r>
                                    </m:e>
                                    <m:sup>
                                      <m:r>
                                        <a:rPr lang="cs-CZ" sz="2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sz="2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𝒄</m:t>
                                      </m:r>
                                    </m:e>
                                    <m:sup>
                                      <m:r>
                                        <a:rPr lang="cs-CZ" sz="2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cs-CZ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012" y="2511288"/>
                <a:ext cx="2365391" cy="137229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/>
          <p:cNvSpPr txBox="1"/>
          <p:nvPr/>
        </p:nvSpPr>
        <p:spPr>
          <a:xfrm>
            <a:off x="107504" y="4759984"/>
            <a:ext cx="85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</a:rPr>
              <a:t>Proč nemůže těleso nebo částice dosáhnout rychlosti světla?</a:t>
            </a:r>
            <a:r>
              <a:rPr lang="cs-CZ" sz="22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/>
              <a:t>S rostoucí rychlostí se zvyšuje dramaticky hmotnost tělesa, potřebujeme tedy k jeho urychlení zvyšovat i působící sílu, která by musela být pro </a:t>
            </a:r>
            <a:r>
              <a:rPr lang="cs-CZ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= c</a:t>
            </a:r>
            <a:r>
              <a:rPr lang="cs-CZ" sz="2200" dirty="0" smtClean="0"/>
              <a:t> nekonečně velká</a:t>
            </a: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885756"/>
            <a:ext cx="2676361" cy="262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0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Ekvivalence hmoty a energie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7504" y="914525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FFFF00"/>
                </a:solidFill>
              </a:rPr>
              <a:t>k</a:t>
            </a:r>
            <a:r>
              <a:rPr lang="cs-CZ" sz="2400" b="1" dirty="0" smtClean="0">
                <a:solidFill>
                  <a:srgbClr val="FFFF00"/>
                </a:solidFill>
              </a:rPr>
              <a:t>lidová energie </a:t>
            </a:r>
            <a:r>
              <a:rPr lang="cs-CZ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sz="2400" b="1" baseline="-25000" dirty="0" smtClean="0">
                <a:solidFill>
                  <a:srgbClr val="FFFF00"/>
                </a:solidFill>
              </a:rPr>
              <a:t>0</a:t>
            </a:r>
            <a:r>
              <a:rPr lang="cs-CZ" sz="2400" b="1" dirty="0" smtClean="0">
                <a:solidFill>
                  <a:srgbClr val="FFFF00"/>
                </a:solidFill>
              </a:rPr>
              <a:t> </a:t>
            </a:r>
            <a:r>
              <a:rPr lang="cs-CZ" sz="2400" dirty="0" smtClean="0"/>
              <a:t>tělesa nebo částice pohybující se rychlostí </a:t>
            </a:r>
            <a:r>
              <a:rPr lang="cs-C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2400" dirty="0" smtClean="0"/>
              <a:t> se s rostoucí rychlostí </a:t>
            </a:r>
            <a:r>
              <a:rPr lang="cs-C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2400" dirty="0" smtClean="0"/>
              <a:t>nelineárně zvyšuje</a:t>
            </a:r>
            <a:endParaRPr lang="cs-CZ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4372013" y="1844825"/>
                <a:ext cx="2718500" cy="150387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𝒎</m:t>
                      </m:r>
                      <m:sSup>
                        <m:sSupPr>
                          <m:ctrlPr>
                            <a:rPr lang="cs-CZ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𝒄</m:t>
                          </m:r>
                        </m:e>
                        <m:sup>
                          <m:r>
                            <a:rPr lang="cs-CZ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cs-CZ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cs-CZ" sz="2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sz="2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cs-CZ" sz="2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cs-CZ" sz="2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28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2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𝒗</m:t>
                                      </m:r>
                                    </m:e>
                                    <m:sup>
                                      <m:r>
                                        <a:rPr lang="cs-CZ" sz="2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sz="2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𝒄</m:t>
                                      </m:r>
                                    </m:e>
                                    <m:sup>
                                      <m:r>
                                        <a:rPr lang="cs-CZ" sz="2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cs-CZ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012" y="1844824"/>
                <a:ext cx="2718500" cy="150387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/>
          <p:cNvSpPr txBox="1"/>
          <p:nvPr/>
        </p:nvSpPr>
        <p:spPr>
          <a:xfrm>
            <a:off x="107504" y="4759985"/>
            <a:ext cx="85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</a:rPr>
              <a:t>Relativistická energie částice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885756"/>
            <a:ext cx="2676361" cy="262336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55576" y="1979548"/>
            <a:ext cx="165618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2"/>
                </a:solidFill>
              </a:rPr>
              <a:t>Energie (J)</a:t>
            </a:r>
            <a:endParaRPr lang="cs-CZ" b="1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779912" y="3356993"/>
                <a:ext cx="4248472" cy="423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𝑝𝑟𝑜</m:t>
                    </m:r>
                    <m:r>
                      <a:rPr lang="cs-CZ" b="0" i="1" smtClean="0">
                        <a:latin typeface="Cambria Math"/>
                      </a:rPr>
                      <m:t> </m:t>
                    </m:r>
                    <m:r>
                      <a:rPr lang="cs-CZ" b="0" i="1" smtClean="0">
                        <a:latin typeface="Cambria Math"/>
                      </a:rPr>
                      <m:t>𝑣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𝑗𝑒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type m:val="skw"/>
                        <m:ctrlPr>
                          <a:rPr lang="cs-CZ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cs-CZ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b="0" i="1" smtClean="0">
                        <a:latin typeface="Cambria Math"/>
                        <a:ea typeface="Cambria Math"/>
                      </a:rPr>
                      <m:t>≪1</m:t>
                    </m:r>
                  </m:oMath>
                </a14:m>
                <a:r>
                  <a:rPr lang="cs-CZ" dirty="0" smtClean="0"/>
                  <a:t> a tedy platí</a:t>
                </a:r>
                <a:endParaRPr lang="cs-CZ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356992"/>
                <a:ext cx="4248472" cy="423449"/>
              </a:xfrm>
              <a:prstGeom prst="rect">
                <a:avLst/>
              </a:prstGeom>
              <a:blipFill rotWithShape="1">
                <a:blip r:embed="rId4"/>
                <a:stretch>
                  <a:fillRect t="-133333" b="-2043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3878801" y="4005065"/>
                <a:ext cx="2606804" cy="720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cs-CZ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800" y="4005064"/>
                <a:ext cx="2606803" cy="7203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179512" y="5228192"/>
                <a:ext cx="8496944" cy="11531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𝒎</m:t>
                      </m:r>
                      <m:sSup>
                        <m:sSupPr>
                          <m:ctrlPr>
                            <a:rPr lang="cs-CZ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p>
                          <m:r>
                            <a:rPr lang="cs-CZ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cs-CZ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cs-CZ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sSup>
                        <m:sSupPr>
                          <m:ctrlPr>
                            <a:rPr lang="cs-CZ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p>
                          <m:r>
                            <a:rPr lang="cs-CZ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cs-CZ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sSub>
                        <m:sSubPr>
                          <m:ctrlPr>
                            <a:rPr lang="cs-CZ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cs-CZ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sSup>
                        <m:sSupPr>
                          <m:ctrlPr>
                            <a:rPr lang="cs-CZ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p>
                          <m:r>
                            <a:rPr lang="cs-CZ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cs-CZ" sz="2400" b="1" dirty="0" smtClean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𝑬</m:t>
                      </m:r>
                      <m:r>
                        <a:rPr lang="cs-CZ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cs-CZ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cs-CZ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cs-CZ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cs-CZ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228192"/>
                <a:ext cx="8496944" cy="1153136"/>
              </a:xfrm>
              <a:prstGeom prst="rect">
                <a:avLst/>
              </a:prstGeom>
              <a:blipFill rotWithShape="1">
                <a:blip r:embed="rId6"/>
                <a:stretch>
                  <a:fillRect b="-5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099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Ekvivalence hmoty a energie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7504" y="914524"/>
            <a:ext cx="85689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</a:rPr>
              <a:t>Klidová energie </a:t>
            </a:r>
            <a:r>
              <a:rPr lang="cs-CZ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sz="2400" b="1" baseline="-25000" dirty="0" smtClean="0">
                <a:solidFill>
                  <a:srgbClr val="FFFF00"/>
                </a:solidFill>
              </a:rPr>
              <a:t>0</a:t>
            </a:r>
            <a:r>
              <a:rPr lang="cs-CZ" sz="2400" b="1" dirty="0" smtClean="0">
                <a:solidFill>
                  <a:srgbClr val="FFFF00"/>
                </a:solidFill>
              </a:rPr>
              <a:t> = </a:t>
            </a:r>
            <a:r>
              <a:rPr lang="cs-CZ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2400" b="1" baseline="-25000" dirty="0" smtClean="0">
                <a:solidFill>
                  <a:srgbClr val="FFFF00"/>
                </a:solidFill>
              </a:rPr>
              <a:t>0</a:t>
            </a:r>
            <a:r>
              <a:rPr lang="cs-CZ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sz="2400" b="1" baseline="30000" dirty="0" smtClean="0">
                <a:solidFill>
                  <a:srgbClr val="FFFF00"/>
                </a:solidFill>
              </a:rPr>
              <a:t>2</a:t>
            </a:r>
            <a:r>
              <a:rPr lang="cs-CZ" sz="2400" b="1" dirty="0" smtClean="0">
                <a:solidFill>
                  <a:srgbClr val="FFFF00"/>
                </a:solidFill>
              </a:rPr>
              <a:t> </a:t>
            </a:r>
            <a:br>
              <a:rPr lang="cs-CZ" sz="2400" b="1" dirty="0" smtClean="0">
                <a:solidFill>
                  <a:srgbClr val="FFFF00"/>
                </a:solidFill>
              </a:rPr>
            </a:br>
            <a:r>
              <a:rPr lang="cs-CZ" sz="2000" dirty="0" smtClean="0"/>
              <a:t>tělesa představuje obrovskou energii v každém kilogramu látky</a:t>
            </a:r>
          </a:p>
          <a:p>
            <a:endParaRPr lang="cs-CZ" sz="1000" dirty="0"/>
          </a:p>
          <a:p>
            <a:r>
              <a:rPr lang="cs-CZ" sz="2400" b="1" dirty="0" smtClean="0">
                <a:solidFill>
                  <a:srgbClr val="FFFF00"/>
                </a:solidFill>
              </a:rPr>
              <a:t>Uvolnění této energie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j</a:t>
            </a:r>
            <a:r>
              <a:rPr lang="cs-CZ" sz="2000" b="1" dirty="0" smtClean="0"/>
              <a:t>aderné elektrárny  - havárie v Černobylu 25. 4. 1986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j</a:t>
            </a:r>
            <a:r>
              <a:rPr lang="cs-CZ" sz="2000" b="1" dirty="0" smtClean="0"/>
              <a:t>aderné bomby – poprvé 6. srpna 1945 Hirošima (</a:t>
            </a:r>
            <a:r>
              <a:rPr lang="cs-CZ" sz="2000" b="1" dirty="0" err="1" smtClean="0"/>
              <a:t>Little</a:t>
            </a:r>
            <a:r>
              <a:rPr lang="cs-CZ" sz="2000" b="1" dirty="0" smtClean="0"/>
              <a:t> Boy), a 9. srpna 1945 Nagasaki (Fat Man)</a:t>
            </a:r>
            <a:endParaRPr lang="cs-CZ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118468" y="3140968"/>
                <a:ext cx="8568952" cy="3177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 smtClean="0">
                    <a:solidFill>
                      <a:srgbClr val="FFFF00"/>
                    </a:solidFill>
                  </a:rPr>
                  <a:t>Ohřátí vody o 100 °C</a:t>
                </a:r>
                <a:br>
                  <a:rPr lang="cs-CZ" sz="2400" b="1" dirty="0" smtClean="0">
                    <a:solidFill>
                      <a:srgbClr val="FFFF00"/>
                    </a:solidFill>
                  </a:rPr>
                </a:br>
                <a:r>
                  <a:rPr lang="cs-CZ" sz="2000" dirty="0" smtClean="0"/>
                  <a:t>hmotnostní přírůstek je cca </a:t>
                </a:r>
                <a14:m>
                  <m:oMath xmlns:m="http://schemas.openxmlformats.org/officeDocument/2006/math">
                    <m:r>
                      <a:rPr lang="cs-CZ" sz="20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cs-CZ" sz="2000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cs-CZ" sz="20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</m:num>
                      <m:den>
                        <m:sSup>
                          <m:sSupPr>
                            <m:ctrlPr>
                              <a:rPr lang="cs-CZ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cs-CZ" sz="2000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cs-CZ" sz="20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sz="2000" i="1">
                        <a:latin typeface="Cambria Math"/>
                        <a:ea typeface="Cambria Math"/>
                      </a:rPr>
                      <m:t>≅</m:t>
                    </m:r>
                    <m:r>
                      <a:rPr lang="cs-CZ" sz="2000" b="0" i="1" smtClean="0">
                        <a:latin typeface="Cambria Math"/>
                        <a:ea typeface="Cambria Math"/>
                      </a:rPr>
                      <m:t>5∙</m:t>
                    </m:r>
                    <m:sSup>
                      <m:sSupPr>
                        <m:ctrlPr>
                          <a:rPr lang="cs-CZ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−12</m:t>
                        </m:r>
                      </m:sup>
                    </m:sSup>
                  </m:oMath>
                </a14:m>
                <a:r>
                  <a:rPr lang="cs-CZ" sz="2000" dirty="0" smtClean="0"/>
                  <a:t> kg</a:t>
                </a:r>
              </a:p>
              <a:p>
                <a:r>
                  <a:rPr lang="cs-CZ" sz="2000" dirty="0" smtClean="0"/>
                  <a:t>Tento přírůstek je neměřitelný.</a:t>
                </a:r>
                <a:br>
                  <a:rPr lang="cs-CZ" sz="2000" dirty="0" smtClean="0"/>
                </a:br>
                <a:endParaRPr lang="cs-CZ" sz="2000" dirty="0"/>
              </a:p>
              <a:p>
                <a:r>
                  <a:rPr lang="cs-CZ" sz="2400" b="1" dirty="0" smtClean="0">
                    <a:solidFill>
                      <a:srgbClr val="FFFF00"/>
                    </a:solidFill>
                  </a:rPr>
                  <a:t>Energie ukrytá v uranu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cs-CZ" sz="2000" dirty="0"/>
                  <a:t>v</a:t>
                </a:r>
                <a:r>
                  <a:rPr lang="cs-CZ" sz="2000" dirty="0" smtClean="0"/>
                  <a:t>azebná energie jednoho jádra je cca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/>
                      </a:rPr>
                      <m:t>2,8</m:t>
                    </m:r>
                    <m:r>
                      <a:rPr lang="cs-CZ" sz="2000" b="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cs-CZ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−10</m:t>
                        </m:r>
                      </m:sup>
                    </m:sSup>
                    <m:r>
                      <a:rPr lang="cs-CZ" sz="2000" b="0" i="1" smtClean="0">
                        <a:latin typeface="Cambria Math"/>
                        <a:ea typeface="Cambria Math"/>
                      </a:rPr>
                      <m:t>𝐽</m:t>
                    </m:r>
                    <m:r>
                      <a:rPr lang="cs-CZ" sz="2000" b="0" i="1" smtClean="0">
                        <a:latin typeface="Cambria Math"/>
                        <a:ea typeface="Cambria Math"/>
                      </a:rPr>
                      <m:t>=1757 </m:t>
                    </m:r>
                    <m:r>
                      <a:rPr lang="cs-CZ" sz="2000" b="0" i="1" smtClean="0">
                        <a:latin typeface="Cambria Math"/>
                        <a:ea typeface="Cambria Math"/>
                      </a:rPr>
                      <m:t>𝑀𝑒𝑉</m:t>
                    </m:r>
                  </m:oMath>
                </a14:m>
                <a:endParaRPr lang="cs-CZ" sz="2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1 kg uranu U238 obsahuje cca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3</m:t>
                    </m:r>
                    <m:r>
                      <a:rPr lang="cs-CZ" sz="2000" b="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cs-CZ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21</m:t>
                        </m:r>
                      </m:sup>
                    </m:sSup>
                  </m:oMath>
                </a14:m>
                <a:r>
                  <a:rPr lang="cs-CZ" sz="2000" dirty="0" smtClean="0"/>
                  <a:t>jader což odpovídá energii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/>
                      </a:rPr>
                      <m:t>9</m:t>
                    </m:r>
                    <m:r>
                      <a:rPr lang="cs-CZ" sz="2000" b="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cs-CZ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16</m:t>
                        </m:r>
                      </m:sup>
                    </m:sSup>
                  </m:oMath>
                </a14:m>
                <a:r>
                  <a:rPr lang="cs-CZ" sz="2000" dirty="0" smtClean="0"/>
                  <a:t> J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1 kg uhlí poskytne energii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cs-CZ" sz="2200" dirty="0" smtClean="0"/>
                  <a:t>J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cs-CZ" sz="2200" b="1" dirty="0" smtClean="0">
                    <a:solidFill>
                      <a:srgbClr val="FF0000"/>
                    </a:solidFill>
                  </a:rPr>
                  <a:t>1 kg uranu (kulička o r = 2,3 cm) = 1000 tun uhlí (100 vagónů)</a:t>
                </a:r>
                <a:endParaRPr lang="cs-CZ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68" y="3140968"/>
                <a:ext cx="8568952" cy="3177986"/>
              </a:xfrm>
              <a:prstGeom prst="rect">
                <a:avLst/>
              </a:prstGeom>
              <a:blipFill rotWithShape="1">
                <a:blip r:embed="rId2"/>
                <a:stretch>
                  <a:fillRect l="-1067" t="-1533" b="-26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663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Hirošima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8194" name="Picture 2" descr="http://vtm.e15.cz/files/imagecache/dust_filerenderer_big/upload/story_press/1523/hiro_ima_64_let_pot__49d388daa9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249652"/>
            <a:ext cx="4888307" cy="340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i.idnes.cz/08/111/nesd/PKA26db95_Nagasakibo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812" y="1220307"/>
            <a:ext cx="3681912" cy="465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34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Černobyl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8196" name="Picture 4" descr="http://chernobylzone.cz/wp-content/uploads/2012/11/chernobyl-reaktor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43" y="1124744"/>
            <a:ext cx="857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72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Anihilace a kreace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1"/>
          <a:stretch/>
        </p:blipFill>
        <p:spPr>
          <a:xfrm>
            <a:off x="179512" y="997894"/>
            <a:ext cx="8748464" cy="5642075"/>
          </a:xfrm>
          <a:prstGeom prst="rect">
            <a:avLst/>
          </a:prstGeom>
        </p:spPr>
      </p:pic>
      <p:pic>
        <p:nvPicPr>
          <p:cNvPr id="16386" name="Picture 2" descr="http://www.cez.cz/edee/content/file/static/encyklopedie/images/03/36_0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56993"/>
            <a:ext cx="19050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34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K čemu slouží antihmota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6"/>
          <a:stretch/>
        </p:blipFill>
        <p:spPr>
          <a:xfrm>
            <a:off x="0" y="774700"/>
            <a:ext cx="91440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Fyzika na přelomu 19. a 20. století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63925" y="1196753"/>
            <a:ext cx="2195835" cy="58265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dirty="0" smtClean="0"/>
              <a:t>Konec fyziky</a:t>
            </a:r>
            <a:endParaRPr lang="cs-CZ" sz="28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2183533" y="1938842"/>
            <a:ext cx="3756620" cy="55405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Nevyřešené problémy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139416" y="2790450"/>
            <a:ext cx="2088232" cy="5040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Existence éteru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392890" y="3501009"/>
            <a:ext cx="3581287" cy="9361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Závislost hmotnosti elektronu na jeho rychlosti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608914" y="4653136"/>
            <a:ext cx="3149237" cy="4320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Stáčení perihélia planet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355976" y="2790450"/>
            <a:ext cx="3888432" cy="5040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Hlubší znalosti </a:t>
            </a:r>
            <a:r>
              <a:rPr lang="cs-CZ" sz="2400" dirty="0" err="1" smtClean="0">
                <a:solidFill>
                  <a:srgbClr val="FF0000"/>
                </a:solidFill>
              </a:rPr>
              <a:t>elmg</a:t>
            </a:r>
            <a:r>
              <a:rPr lang="cs-CZ" sz="2400" dirty="0" smtClean="0">
                <a:solidFill>
                  <a:srgbClr val="FF0000"/>
                </a:solidFill>
              </a:rPr>
              <a:t>. pole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355976" y="3501009"/>
            <a:ext cx="3888432" cy="5040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Princip radioaktivního rozpadu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608914" y="5830722"/>
            <a:ext cx="3149237" cy="4320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 smtClean="0">
                <a:solidFill>
                  <a:srgbClr val="FFFF00"/>
                </a:solidFill>
              </a:rPr>
              <a:t>STR, OTR</a:t>
            </a:r>
            <a:endParaRPr lang="cs-CZ" sz="2400" b="1" dirty="0">
              <a:solidFill>
                <a:srgbClr val="FFFF00"/>
              </a:solidFill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725572" y="5823537"/>
            <a:ext cx="3149237" cy="4320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 smtClean="0">
                <a:solidFill>
                  <a:srgbClr val="FFFF00"/>
                </a:solidFill>
              </a:rPr>
              <a:t>Kvantová teorie</a:t>
            </a:r>
            <a:endParaRPr lang="cs-CZ" sz="2400" b="1" dirty="0">
              <a:solidFill>
                <a:srgbClr val="FFFF00"/>
              </a:solidFill>
            </a:endParaRPr>
          </a:p>
        </p:txBody>
      </p:sp>
      <p:sp>
        <p:nvSpPr>
          <p:cNvPr id="12" name="Šipka dolů 11"/>
          <p:cNvSpPr/>
          <p:nvPr/>
        </p:nvSpPr>
        <p:spPr>
          <a:xfrm>
            <a:off x="5940152" y="4275187"/>
            <a:ext cx="720080" cy="136815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2003512" y="5229201"/>
            <a:ext cx="360040" cy="46805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ástupný symbol pro obsah 2"/>
          <p:cNvSpPr txBox="1">
            <a:spLocks/>
          </p:cNvSpPr>
          <p:nvPr/>
        </p:nvSpPr>
        <p:spPr>
          <a:xfrm>
            <a:off x="2487224" y="6425952"/>
            <a:ext cx="3149237" cy="4320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 smtClean="0"/>
              <a:t>TOE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014944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95736" y="836713"/>
            <a:ext cx="6262464" cy="5112567"/>
          </a:xfrm>
        </p:spPr>
        <p:txBody>
          <a:bodyPr>
            <a:normAutofit/>
          </a:bodyPr>
          <a:lstStyle/>
          <a:p>
            <a:pPr algn="l"/>
            <a:r>
              <a:rPr lang="cs-CZ" sz="9600" dirty="0" smtClean="0">
                <a:solidFill>
                  <a:srgbClr val="FF0000"/>
                </a:solidFill>
              </a:rPr>
              <a:t>O	</a:t>
            </a:r>
            <a:r>
              <a:rPr lang="cs-CZ" sz="9600" dirty="0" err="1" smtClean="0"/>
              <a:t>becná</a:t>
            </a:r>
            <a:r>
              <a:rPr lang="cs-CZ" sz="9600" dirty="0" smtClean="0"/>
              <a:t/>
            </a:r>
            <a:br>
              <a:rPr lang="cs-CZ" sz="9600" dirty="0" smtClean="0"/>
            </a:br>
            <a:r>
              <a:rPr lang="cs-CZ" sz="9600" dirty="0" smtClean="0">
                <a:solidFill>
                  <a:srgbClr val="FF0000"/>
                </a:solidFill>
              </a:rPr>
              <a:t>T	</a:t>
            </a:r>
            <a:r>
              <a:rPr lang="cs-CZ" sz="9600" dirty="0" err="1" smtClean="0"/>
              <a:t>eorie</a:t>
            </a:r>
            <a:r>
              <a:rPr lang="cs-CZ" sz="9600" dirty="0" smtClean="0"/>
              <a:t/>
            </a:r>
            <a:br>
              <a:rPr lang="cs-CZ" sz="9600" dirty="0" smtClean="0"/>
            </a:br>
            <a:r>
              <a:rPr lang="cs-CZ" sz="9600" dirty="0" smtClean="0">
                <a:solidFill>
                  <a:srgbClr val="FF0000"/>
                </a:solidFill>
              </a:rPr>
              <a:t>R	</a:t>
            </a:r>
            <a:r>
              <a:rPr lang="cs-CZ" sz="9600" dirty="0" err="1" smtClean="0"/>
              <a:t>elativity</a:t>
            </a:r>
            <a:endParaRPr lang="cs-CZ" sz="9600" dirty="0"/>
          </a:p>
        </p:txBody>
      </p:sp>
    </p:spTree>
    <p:extLst>
      <p:ext uri="{BB962C8B-B14F-4D97-AF65-F5344CB8AC3E}">
        <p14:creationId xmlns:p14="http://schemas.microsoft.com/office/powerpoint/2010/main" val="1006292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Základní principy OTR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07294"/>
            <a:ext cx="4258816" cy="2509739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 smtClean="0">
                <a:solidFill>
                  <a:srgbClr val="FFFF00"/>
                </a:solidFill>
              </a:rPr>
              <a:t>Albert Einstein</a:t>
            </a:r>
          </a:p>
          <a:p>
            <a:pPr marL="0" indent="0">
              <a:buNone/>
            </a:pPr>
            <a:r>
              <a:rPr lang="cs-CZ" sz="2400" dirty="0" smtClean="0"/>
              <a:t>1907 – počátky práce na OTR</a:t>
            </a:r>
            <a:br>
              <a:rPr lang="cs-CZ" sz="2400" dirty="0" smtClean="0"/>
            </a:br>
            <a:r>
              <a:rPr lang="cs-CZ" sz="2400" dirty="0" smtClean="0"/>
              <a:t>1911 – 1912: pobyt v Praze</a:t>
            </a:r>
          </a:p>
          <a:p>
            <a:pPr marL="0" indent="0">
              <a:buNone/>
            </a:pPr>
            <a:r>
              <a:rPr lang="cs-CZ" sz="2400" dirty="0" smtClean="0"/>
              <a:t>1915 – publikace OTR </a:t>
            </a:r>
          </a:p>
        </p:txBody>
      </p:sp>
      <p:pic>
        <p:nvPicPr>
          <p:cNvPr id="4" name="Picture 4" descr="smie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80"/>
            <a:ext cx="22098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inst_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1268760"/>
            <a:ext cx="3033676" cy="231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059832" y="4005064"/>
            <a:ext cx="60841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</a:rPr>
              <a:t>Obecný princip relativity – princip kovariance</a:t>
            </a:r>
            <a:br>
              <a:rPr lang="cs-CZ" sz="2400" b="1" dirty="0" smtClean="0">
                <a:solidFill>
                  <a:srgbClr val="FFFF00"/>
                </a:solidFill>
              </a:rPr>
            </a:br>
            <a:r>
              <a:rPr lang="cs-CZ" sz="2400" dirty="0" smtClean="0"/>
              <a:t>Všechny vztažné soustavy (inerciální i neinerciální) jsou pro popis fyzikálních dějů rovnocenné.</a:t>
            </a:r>
          </a:p>
          <a:p>
            <a:endParaRPr lang="cs-CZ" sz="2400" dirty="0"/>
          </a:p>
          <a:p>
            <a:r>
              <a:rPr lang="cs-CZ" sz="2400" b="1" dirty="0" smtClean="0">
                <a:solidFill>
                  <a:srgbClr val="FFFF00"/>
                </a:solidFill>
              </a:rPr>
              <a:t>R. P. </a:t>
            </a:r>
            <a:r>
              <a:rPr lang="cs-CZ" sz="2400" b="1" dirty="0" err="1" smtClean="0">
                <a:solidFill>
                  <a:srgbClr val="FFFF00"/>
                </a:solidFill>
              </a:rPr>
              <a:t>Feynman</a:t>
            </a:r>
            <a:r>
              <a:rPr lang="cs-CZ" sz="2400" dirty="0" smtClean="0"/>
              <a:t>: </a:t>
            </a:r>
            <a:r>
              <a:rPr lang="cs-CZ" sz="2400" i="1" dirty="0" smtClean="0"/>
              <a:t>„Fyzikální zákony platí ve vesmíru i tam, kam jsme se ještě nedívali.“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105729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Základní principy OTR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20" y="1124745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</a:rPr>
              <a:t>P</a:t>
            </a:r>
            <a:r>
              <a:rPr lang="cs-CZ" sz="2400" b="1" dirty="0" smtClean="0">
                <a:solidFill>
                  <a:srgbClr val="FFFF00"/>
                </a:solidFill>
              </a:rPr>
              <a:t>rincip ekvivalence – </a:t>
            </a:r>
            <a:r>
              <a:rPr lang="cs-CZ" sz="2400" b="1" dirty="0" err="1" smtClean="0">
                <a:solidFill>
                  <a:srgbClr val="FFFF00"/>
                </a:solidFill>
              </a:rPr>
              <a:t>Eötvösův</a:t>
            </a:r>
            <a:r>
              <a:rPr lang="cs-CZ" sz="2400" b="1" dirty="0" smtClean="0">
                <a:solidFill>
                  <a:srgbClr val="FFFF00"/>
                </a:solidFill>
              </a:rPr>
              <a:t> experiment</a:t>
            </a:r>
            <a:br>
              <a:rPr lang="cs-CZ" sz="2400" b="1" dirty="0" smtClean="0">
                <a:solidFill>
                  <a:srgbClr val="FFFF00"/>
                </a:solidFill>
              </a:rPr>
            </a:br>
            <a:r>
              <a:rPr lang="cs-CZ" sz="2400" dirty="0" smtClean="0"/>
              <a:t>Gravitační a setrvačné síly mají stejnou fyzikální podstatu, a platí pro ně stejné fyzikální zákony.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" t="56800" r="4325" b="7255"/>
          <a:stretch/>
        </p:blipFill>
        <p:spPr>
          <a:xfrm>
            <a:off x="328960" y="2564904"/>
            <a:ext cx="8342064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Geometrie prostoru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0" r="7361"/>
          <a:stretch/>
        </p:blipFill>
        <p:spPr>
          <a:xfrm>
            <a:off x="331913" y="1172840"/>
            <a:ext cx="8470900" cy="551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9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Einsteinovy rovnice pole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6" r="6528" b="9199"/>
          <a:stretch/>
        </p:blipFill>
        <p:spPr>
          <a:xfrm>
            <a:off x="251521" y="1340769"/>
            <a:ext cx="8547100" cy="5016500"/>
          </a:xfrm>
          <a:prstGeom prst="rect">
            <a:avLst/>
          </a:prstGeom>
        </p:spPr>
      </p:pic>
      <p:pic>
        <p:nvPicPr>
          <p:cNvPr id="22530" name="Picture 2" descr="http://i.huffpost.com/gen/1380904/images/n-SPACE-TIME-large5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090318"/>
            <a:ext cx="854710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99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Experimentální testy OTR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t="7645" b="5312"/>
          <a:stretch/>
        </p:blipFill>
        <p:spPr>
          <a:xfrm>
            <a:off x="251521" y="908721"/>
            <a:ext cx="8750300" cy="568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3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Gravitační důsledky OTR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1" r="8056" b="9975"/>
          <a:stretch/>
        </p:blipFill>
        <p:spPr>
          <a:xfrm>
            <a:off x="323528" y="836713"/>
            <a:ext cx="8407400" cy="49784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23528" y="5949281"/>
            <a:ext cx="840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Gravitační zpomalení času</a:t>
            </a:r>
            <a:br>
              <a:rPr lang="cs-CZ" sz="2400" dirty="0" smtClean="0">
                <a:solidFill>
                  <a:srgbClr val="FFFF00"/>
                </a:solidFill>
              </a:rPr>
            </a:br>
            <a:r>
              <a:rPr lang="cs-CZ" sz="2000" dirty="0" smtClean="0"/>
              <a:t>v silných gravitačních polích běží čas pomaleji</a:t>
            </a:r>
            <a:endParaRPr lang="cs-CZ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9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Kosmologie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6" name="Picture 5" descr="mode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980729"/>
            <a:ext cx="7841225" cy="568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15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B</a:t>
            </a:r>
            <a:r>
              <a:rPr lang="cs-CZ" dirty="0" smtClean="0">
                <a:solidFill>
                  <a:srgbClr val="FFFF00"/>
                </a:solidFill>
              </a:rPr>
              <a:t>ig-</a:t>
            </a:r>
            <a:r>
              <a:rPr lang="cs-CZ" dirty="0" err="1" smtClean="0">
                <a:solidFill>
                  <a:srgbClr val="FFFF00"/>
                </a:solidFill>
              </a:rPr>
              <a:t>bang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7142"/>
            <a:ext cx="9144000" cy="593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8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Struktura vesmíru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4" name="Picture 4" descr="DARKallz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98205"/>
            <a:ext cx="4249739" cy="42497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95536" y="980729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Velko</a:t>
            </a:r>
            <a:r>
              <a:rPr lang="cs-CZ" sz="2400" dirty="0" smtClean="0"/>
              <a:t> škálová struktura (</a:t>
            </a:r>
            <a:r>
              <a:rPr lang="cs-CZ" sz="2400" dirty="0" err="1" smtClean="0"/>
              <a:t>large-scale</a:t>
            </a:r>
            <a:r>
              <a:rPr lang="cs-CZ" sz="2400" dirty="0" smtClean="0"/>
              <a:t> </a:t>
            </a:r>
            <a:r>
              <a:rPr lang="cs-CZ" sz="2400" dirty="0" err="1" smtClean="0"/>
              <a:t>structure</a:t>
            </a:r>
            <a:r>
              <a:rPr lang="cs-CZ" sz="2400" dirty="0" smtClean="0"/>
              <a:t>) vesmíru zmapovaná </a:t>
            </a:r>
            <a:r>
              <a:rPr lang="cs-CZ" sz="2400" dirty="0" err="1" smtClean="0"/>
              <a:t>anglo</a:t>
            </a:r>
            <a:r>
              <a:rPr lang="cs-CZ" sz="2400" dirty="0" smtClean="0"/>
              <a:t>-australským </a:t>
            </a:r>
            <a:r>
              <a:rPr lang="cs-CZ" sz="2400" dirty="0" smtClean="0"/>
              <a:t>dalekohledem KECK I. a II.</a:t>
            </a:r>
            <a:endParaRPr lang="cs-CZ" sz="2400" dirty="0"/>
          </a:p>
        </p:txBody>
      </p:sp>
      <p:pic>
        <p:nvPicPr>
          <p:cNvPr id="27650" name="Picture 2" descr="http://www.physics.uq.edu.au/people/mjd/med/aat_8cm_w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684" y="1898205"/>
            <a:ext cx="44958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61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Od nekonečna ke konstantě</a:t>
            </a:r>
            <a:endParaRPr lang="cs-CZ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cs-CZ" sz="2400" dirty="0" smtClean="0"/>
                  <a:t>Starověké Řecko: rychlost světla považována za nekonečnou</a:t>
                </a:r>
              </a:p>
              <a:p>
                <a:r>
                  <a:rPr lang="cs-CZ" sz="2400" dirty="0" smtClean="0">
                    <a:solidFill>
                      <a:srgbClr val="FFFF00"/>
                    </a:solidFill>
                  </a:rPr>
                  <a:t>Středověk: 1638 – Galileo </a:t>
                </a:r>
                <a:r>
                  <a:rPr lang="cs-CZ" sz="2400" dirty="0" smtClean="0"/>
                  <a:t>– experiment s lucernou   (měření časové prodlevy mezi odkrytím lucerny a zpozorováním světla ve vzdálenosti cca 1 míle dopadlo negativně)</a:t>
                </a:r>
              </a:p>
              <a:p>
                <a:r>
                  <a:rPr lang="cs-CZ" sz="2400" dirty="0" smtClean="0">
                    <a:solidFill>
                      <a:srgbClr val="FFFF00"/>
                    </a:solidFill>
                  </a:rPr>
                  <a:t>1676 – Ole </a:t>
                </a:r>
                <a:r>
                  <a:rPr lang="cs-CZ" sz="2400" dirty="0" err="1" smtClean="0">
                    <a:solidFill>
                      <a:srgbClr val="FFFF00"/>
                    </a:solidFill>
                  </a:rPr>
                  <a:t>Rømer</a:t>
                </a:r>
                <a:r>
                  <a:rPr lang="cs-CZ" sz="2400" dirty="0" smtClean="0">
                    <a:solidFill>
                      <a:srgbClr val="FFFF00"/>
                    </a:solidFill>
                  </a:rPr>
                  <a:t> </a:t>
                </a:r>
                <a:r>
                  <a:rPr lang="cs-CZ" sz="2400" dirty="0" smtClean="0"/>
                  <a:t>(dánský matematiky a astronom) – studoval pomocí dalekohledu pohyb Jupiterova Měsíce </a:t>
                </a:r>
                <a:r>
                  <a:rPr lang="cs-CZ" sz="2400" dirty="0" err="1" smtClean="0"/>
                  <a:t>Io</a:t>
                </a:r>
                <a:r>
                  <a:rPr lang="cs-CZ" sz="2400" dirty="0" smtClean="0"/>
                  <a:t> který vcházel a vycházel z Jupiterova stínu –  zjistil změnu oběžné doby když byl Jupiter blíže Zemi než když byl dále od Země – rychlost světla odhadnutá z jeho výpočtů činila asi 222 000 km/s (dnešní hodnota je cca 300 000 km/s)</a:t>
                </a:r>
              </a:p>
              <a:p>
                <a:r>
                  <a:rPr lang="cs-CZ" sz="2400" dirty="0" smtClean="0">
                    <a:solidFill>
                      <a:srgbClr val="FFFF00"/>
                    </a:solidFill>
                  </a:rPr>
                  <a:t>1728 – </a:t>
                </a:r>
                <a:r>
                  <a:rPr lang="cs-CZ" sz="2400" dirty="0" err="1" smtClean="0">
                    <a:solidFill>
                      <a:srgbClr val="FFFF00"/>
                    </a:solidFill>
                  </a:rPr>
                  <a:t>Bradley</a:t>
                </a:r>
                <a:r>
                  <a:rPr lang="cs-CZ" sz="2400" dirty="0" smtClean="0">
                    <a:solidFill>
                      <a:srgbClr val="FFFF00"/>
                    </a:solidFill>
                  </a:rPr>
                  <a:t> </a:t>
                </a:r>
                <a:r>
                  <a:rPr lang="cs-CZ" sz="2400" dirty="0" smtClean="0"/>
                  <a:t>– 298 000 km/s, uznána konečnost rychlosti světla</a:t>
                </a:r>
              </a:p>
              <a:p>
                <a:r>
                  <a:rPr lang="cs-CZ" sz="2400" dirty="0" smtClean="0">
                    <a:solidFill>
                      <a:srgbClr val="FFFF00"/>
                    </a:solidFill>
                  </a:rPr>
                  <a:t>1849 – </a:t>
                </a:r>
                <a:r>
                  <a:rPr lang="cs-CZ" sz="2400" dirty="0" err="1" smtClean="0">
                    <a:solidFill>
                      <a:srgbClr val="FFFF00"/>
                    </a:solidFill>
                  </a:rPr>
                  <a:t>Fizeau</a:t>
                </a:r>
                <a:r>
                  <a:rPr lang="cs-CZ" sz="2400" dirty="0" smtClean="0">
                    <a:solidFill>
                      <a:srgbClr val="FFFF00"/>
                    </a:solidFill>
                  </a:rPr>
                  <a:t> </a:t>
                </a:r>
                <a:r>
                  <a:rPr lang="cs-CZ" sz="2400" dirty="0" smtClean="0"/>
                  <a:t>– první pozemské měření rychlosti světla (313 000 km/s)</a:t>
                </a:r>
              </a:p>
              <a:p>
                <a:r>
                  <a:rPr lang="cs-CZ" sz="2400" dirty="0" smtClean="0">
                    <a:solidFill>
                      <a:srgbClr val="FFFF00"/>
                    </a:solidFill>
                  </a:rPr>
                  <a:t>1865 – J. C. Maxwell </a:t>
                </a:r>
                <a:r>
                  <a:rPr lang="cs-CZ" sz="2400" dirty="0" smtClean="0"/>
                  <a:t>– ucelená teorie elektromagnetického pole</a:t>
                </a:r>
              </a:p>
              <a:p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𝑐</m:t>
                    </m:r>
                    <m:r>
                      <a:rPr lang="cs-CZ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28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cs-CZ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sz="2800" b="0" i="1" smtClean="0">
                                    <a:latin typeface="Cambria Math"/>
                                    <a:ea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cs-CZ" sz="28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cs-CZ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sz="2800" b="0" i="1" smtClean="0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cs-CZ" sz="28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cs-CZ" sz="2800" dirty="0" smtClean="0"/>
                  <a:t>		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𝒄</m:t>
                    </m:r>
                    <m:r>
                      <a:rPr lang="cs-CZ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cs-CZ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𝟐𝟗𝟗</m:t>
                    </m:r>
                    <m:r>
                      <a:rPr lang="cs-CZ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cs-CZ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𝟕𝟗𝟐</m:t>
                    </m:r>
                    <m:r>
                      <a:rPr lang="cs-CZ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cs-CZ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𝟒𝟓𝟖</m:t>
                    </m:r>
                    <m:r>
                      <a:rPr lang="cs-CZ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cs-CZ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𝒎</m:t>
                    </m:r>
                    <m:sSup>
                      <m:sSupPr>
                        <m:ctrlPr>
                          <a:rPr lang="cs-CZ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cs-CZ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cs-CZ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cs-CZ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cs-CZ" sz="2800" b="1" dirty="0" smtClean="0"/>
                  <a:t> </a:t>
                </a:r>
                <a:r>
                  <a:rPr lang="cs-CZ" sz="2600" dirty="0" smtClean="0"/>
                  <a:t>(od roku 1983)</a:t>
                </a:r>
                <a:endParaRPr lang="cs-CZ" sz="2600" b="1" dirty="0"/>
              </a:p>
              <a:p>
                <a:endParaRPr lang="cs-CZ" sz="2400" dirty="0" smtClean="0"/>
              </a:p>
              <a:p>
                <a:endParaRPr lang="cs-CZ" sz="2400" dirty="0" smtClean="0"/>
              </a:p>
              <a:p>
                <a:pPr marL="0" indent="0">
                  <a:buNone/>
                </a:pPr>
                <a:endParaRPr lang="cs-CZ" sz="2400" dirty="0" smtClean="0"/>
              </a:p>
              <a:p>
                <a:endParaRPr lang="cs-CZ" sz="2400" dirty="0" smtClean="0"/>
              </a:p>
              <a:p>
                <a:endParaRPr lang="cs-CZ" sz="2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348" r="-103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64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mhotep\Desktop\GNB\mapa_vesmiru\structure_form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27785"/>
            <a:ext cx="8188399" cy="614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Struktura </a:t>
            </a:r>
            <a:r>
              <a:rPr lang="cs-CZ" dirty="0" smtClean="0">
                <a:solidFill>
                  <a:srgbClr val="FFFF00"/>
                </a:solidFill>
              </a:rPr>
              <a:t>vesmíru - fáze</a:t>
            </a:r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12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mhotep\Desktop\GNB\mapa_vesmiru\large-scale-universe-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80" y="0"/>
            <a:ext cx="921309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68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mhotep\Desktop\GNB\mapa_vesmiru\large-scale-univer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19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76779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rgbClr val="FFFF00"/>
                </a:solidFill>
              </a:rPr>
              <a:t>Zrychlující vesmír a temná hmota</a:t>
            </a:r>
            <a:endParaRPr lang="cs-CZ" sz="3200" dirty="0">
              <a:solidFill>
                <a:srgbClr val="FFFF00"/>
              </a:solidFill>
            </a:endParaRPr>
          </a:p>
        </p:txBody>
      </p:sp>
      <p:pic>
        <p:nvPicPr>
          <p:cNvPr id="8194" name="Picture 2" descr="VÃ½sledek obrÃ¡zku pro accelerated expansion of the univer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6"/>
          <a:stretch/>
        </p:blipFill>
        <p:spPr bwMode="auto">
          <a:xfrm>
            <a:off x="0" y="621403"/>
            <a:ext cx="9144393" cy="623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11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Zrychlující vesmír a temná hmota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83568" y="1036815"/>
            <a:ext cx="8136904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potvrdila se nenulová hodnota kosmologické konstanty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hustota baryonové hmoty 4 % hustoty vesmíru a  1 % představuje zářící hmotu</a:t>
            </a:r>
            <a:endParaRPr kumimoji="0" lang="cs-CZ" altLang="cs-CZ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42" name="Picture 2" descr="VÃ½sledek obrÃ¡zku pro dark matter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0" y="2492896"/>
            <a:ext cx="8848841" cy="410445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25698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2766"/>
            <a:ext cx="9138927" cy="609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FF00"/>
                </a:solidFill>
              </a:rPr>
              <a:t>T</a:t>
            </a:r>
            <a:r>
              <a:rPr lang="cs-CZ" sz="3600" dirty="0" smtClean="0">
                <a:solidFill>
                  <a:srgbClr val="FFFF00"/>
                </a:solidFill>
              </a:rPr>
              <a:t>emná hmota a temná energie</a:t>
            </a:r>
            <a:endParaRPr lang="cs-CZ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000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hotep\Desktop\GNB\mapa_vesmiru\distribution-visible-dark-mat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6" y="-266700"/>
            <a:ext cx="9239251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66700"/>
            <a:ext cx="8229600" cy="81538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Rozložení viditelné a temné hmoty pomocí HST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1047840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mhotep\Desktop\GNB\mapa_vesmiru\pillars-of-creation-visible-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cs-CZ" dirty="0" smtClean="0"/>
              <a:t>Orlí mlhovina M16 – Pilíře stvoření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35604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mhotep\Desktop\GNB\mapa_vesmiru\milky-inf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05151" y="-1117767"/>
            <a:ext cx="6933699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5623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mhotep\Desktop\GNB\mapa_vesmiru\Helix-nebul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6"/>
          <a:stretch/>
        </p:blipFill>
        <p:spPr bwMode="auto">
          <a:xfrm>
            <a:off x="898736" y="0"/>
            <a:ext cx="7273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Mlhovina Helix – Boží oko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1549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5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rgbClr val="FFFF00"/>
                </a:solidFill>
              </a:rPr>
              <a:t>Michelsonův</a:t>
            </a:r>
            <a:r>
              <a:rPr lang="cs-CZ" dirty="0" smtClean="0">
                <a:solidFill>
                  <a:srgbClr val="FFFF00"/>
                </a:solidFill>
              </a:rPr>
              <a:t> – Morleyův experiment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6203032" cy="2836911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/>
              <a:t>v</a:t>
            </a:r>
            <a:r>
              <a:rPr lang="cs-CZ" sz="2400" dirty="0" smtClean="0"/>
              <a:t>yvrátil existenci éteru</a:t>
            </a:r>
          </a:p>
          <a:p>
            <a:r>
              <a:rPr lang="cs-CZ" sz="2400" b="1" dirty="0" smtClean="0">
                <a:solidFill>
                  <a:srgbClr val="FFFF00"/>
                </a:solidFill>
              </a:rPr>
              <a:t>Éter</a:t>
            </a:r>
            <a:r>
              <a:rPr lang="cs-CZ" sz="2400" dirty="0" smtClean="0"/>
              <a:t> – podle představ některých fyziků šlo o substanci, ve které se šíří světlo podobně jako třeba zvuk v pružném prostředí</a:t>
            </a:r>
          </a:p>
          <a:p>
            <a:r>
              <a:rPr lang="cs-CZ" sz="2400" dirty="0" smtClean="0"/>
              <a:t>Nebyly pozorovány posuny interferenčního obrazce ve směru pohybu zařízení versus ve směru kolmém na pohyb</a:t>
            </a:r>
          </a:p>
          <a:p>
            <a:r>
              <a:rPr lang="cs-CZ" sz="2400" b="1" dirty="0" smtClean="0">
                <a:solidFill>
                  <a:srgbClr val="FFFF00"/>
                </a:solidFill>
              </a:rPr>
              <a:t>Důsledek:</a:t>
            </a:r>
            <a:r>
              <a:rPr lang="cs-CZ" sz="2400" dirty="0" smtClean="0"/>
              <a:t> </a:t>
            </a:r>
            <a:r>
              <a:rPr lang="cs-CZ" sz="2400" b="1" dirty="0" smtClean="0">
                <a:solidFill>
                  <a:srgbClr val="FF0000"/>
                </a:solidFill>
              </a:rPr>
              <a:t>světlo se šíří ve všech směrech stejnou rychlostí nezávisle na rychlosti zdroje světla</a:t>
            </a:r>
          </a:p>
          <a:p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905117"/>
            <a:ext cx="30956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upload.wikimedia.org/wikipedia/commons/5/5d/Michelson_Interferometer_Green_Laser_Interfere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417" y="3903878"/>
            <a:ext cx="3454177" cy="280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ek obrázku pro michelsonův-morleyův experi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243" y="1484784"/>
            <a:ext cx="2800351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2041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52128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První fotografie černé díry – 10.4.2019</a:t>
            </a:r>
            <a:br>
              <a:rPr lang="cs-CZ" sz="3200" dirty="0" smtClean="0"/>
            </a:br>
            <a:r>
              <a:rPr lang="cs-CZ" sz="3200" dirty="0" smtClean="0"/>
              <a:t>by </a:t>
            </a:r>
            <a:r>
              <a:rPr lang="cs-CZ" sz="3200" dirty="0" err="1" smtClean="0"/>
              <a:t>Event</a:t>
            </a:r>
            <a:r>
              <a:rPr lang="cs-CZ" sz="3200" dirty="0" smtClean="0"/>
              <a:t> </a:t>
            </a:r>
            <a:r>
              <a:rPr lang="cs-CZ" sz="3200" dirty="0" err="1" smtClean="0"/>
              <a:t>Horizon</a:t>
            </a:r>
            <a:r>
              <a:rPr lang="cs-CZ" sz="3200" dirty="0" smtClean="0"/>
              <a:t> </a:t>
            </a:r>
            <a:r>
              <a:rPr lang="cs-CZ" sz="3200" dirty="0" err="1" smtClean="0"/>
              <a:t>Telescope</a:t>
            </a:r>
            <a:endParaRPr lang="cs-CZ" sz="3200" dirty="0"/>
          </a:p>
        </p:txBody>
      </p:sp>
      <p:pic>
        <p:nvPicPr>
          <p:cNvPr id="11266" name="Picture 2" descr="20190410-78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559321"/>
            <a:ext cx="9180512" cy="532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-36512" y="5470059"/>
            <a:ext cx="75843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Střed galaxie M87 (</a:t>
            </a:r>
            <a:r>
              <a:rPr lang="cs-CZ" sz="2800" dirty="0" err="1" smtClean="0"/>
              <a:t>Messier</a:t>
            </a:r>
            <a:r>
              <a:rPr lang="cs-CZ" sz="2800" dirty="0" smtClean="0"/>
              <a:t> 87)</a:t>
            </a:r>
          </a:p>
          <a:p>
            <a:r>
              <a:rPr lang="cs-CZ" sz="2800" dirty="0" smtClean="0"/>
              <a:t>Hmotnost BH: 6,7 miliardkrát větší než naše Slunce</a:t>
            </a:r>
          </a:p>
          <a:p>
            <a:r>
              <a:rPr lang="cs-CZ" sz="2800" dirty="0"/>
              <a:t>Vzdálenost: 55 </a:t>
            </a:r>
            <a:r>
              <a:rPr lang="cs-CZ" sz="2800" dirty="0" err="1"/>
              <a:t>ly</a:t>
            </a:r>
            <a:r>
              <a:rPr lang="cs-CZ" sz="2800" dirty="0"/>
              <a:t> od </a:t>
            </a:r>
            <a:r>
              <a:rPr lang="cs-CZ" sz="2800" dirty="0" smtClean="0"/>
              <a:t>Země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040054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imhotep\Desktop\GNB\mapa_vesmiru\milkyway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8522"/>
            <a:ext cx="9144000" cy="423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0" y="17992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Naše Galaxie – Mléčná dráha – Milky </a:t>
            </a:r>
            <a:r>
              <a:rPr lang="cs-CZ" sz="3200" dirty="0" err="1" smtClean="0"/>
              <a:t>Way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6393813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imhotep\Desktop\GNB\mapa_vesmiru\Black_hole_Cygnus_X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35426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563888" y="6300609"/>
            <a:ext cx="558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Černá díra u hvězdy </a:t>
            </a:r>
            <a:r>
              <a:rPr lang="cs-CZ" sz="3200" dirty="0" err="1" smtClean="0"/>
              <a:t>Cygnus</a:t>
            </a:r>
            <a:r>
              <a:rPr lang="cs-CZ" sz="3200" dirty="0" smtClean="0"/>
              <a:t> X-1</a:t>
            </a:r>
          </a:p>
        </p:txBody>
      </p:sp>
      <p:pic>
        <p:nvPicPr>
          <p:cNvPr id="13314" name="Picture 2" descr="C:\Users\imhotep\Desktop\GNB\mapa_vesmiru\Black_hole_Cygnus_X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7600" y="-2400300"/>
            <a:ext cx="877824" cy="62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1079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Teorie </a:t>
            </a:r>
            <a:r>
              <a:rPr lang="cs-CZ" dirty="0" err="1" smtClean="0">
                <a:solidFill>
                  <a:srgbClr val="FFFF00"/>
                </a:solidFill>
              </a:rPr>
              <a:t>superstun</a:t>
            </a:r>
            <a:r>
              <a:rPr lang="cs-CZ" dirty="0" smtClean="0">
                <a:solidFill>
                  <a:srgbClr val="FFFF00"/>
                </a:solidFill>
              </a:rPr>
              <a:t> a M-teorie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28674" name="Picture 2" descr="Plik:Rozmiary str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20" y="1052737"/>
            <a:ext cx="76200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lamaniglia.altervista.org/img/colli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13" y="4365104"/>
            <a:ext cx="7651009" cy="23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19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cs-CZ" dirty="0" err="1" smtClean="0">
                <a:solidFill>
                  <a:srgbClr val="FFFF00"/>
                </a:solidFill>
              </a:rPr>
              <a:t>Předrelativistické</a:t>
            </a:r>
            <a:r>
              <a:rPr lang="cs-CZ" dirty="0" smtClean="0">
                <a:solidFill>
                  <a:srgbClr val="FFFF00"/>
                </a:solidFill>
              </a:rPr>
              <a:t> období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39707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FFFF00"/>
                </a:solidFill>
              </a:rPr>
              <a:t>Galileo Galilei</a:t>
            </a:r>
            <a:r>
              <a:rPr lang="cs-CZ" sz="2400" dirty="0" smtClean="0"/>
              <a:t> </a:t>
            </a:r>
            <a:r>
              <a:rPr lang="cs-CZ" sz="2200" dirty="0" smtClean="0"/>
              <a:t>(1564 – 1642) </a:t>
            </a:r>
          </a:p>
        </p:txBody>
      </p:sp>
      <p:pic>
        <p:nvPicPr>
          <p:cNvPr id="4" name="Picture 5" descr="Galileo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70" y="2108200"/>
            <a:ext cx="188249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408" y="2108200"/>
            <a:ext cx="1985392" cy="271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4716016" y="1556793"/>
            <a:ext cx="39707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 smtClean="0">
                <a:solidFill>
                  <a:srgbClr val="FFFF00"/>
                </a:solidFill>
              </a:rPr>
              <a:t>Isaac Newton </a:t>
            </a:r>
            <a:r>
              <a:rPr lang="cs-CZ" sz="2200" dirty="0" smtClean="0"/>
              <a:t>(1643 – 1727)</a:t>
            </a:r>
            <a:endParaRPr lang="cs-CZ" sz="2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259632" y="4976008"/>
            <a:ext cx="6624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</a:rPr>
              <a:t>Galileův princip relativity:</a:t>
            </a:r>
            <a:r>
              <a:rPr lang="cs-CZ" sz="2400" dirty="0" smtClean="0"/>
              <a:t> </a:t>
            </a:r>
            <a:br>
              <a:rPr lang="cs-CZ" sz="2400" dirty="0" smtClean="0"/>
            </a:br>
            <a:r>
              <a:rPr lang="cs-CZ" sz="2200" dirty="0" smtClean="0"/>
              <a:t>Žádným mechanickým pokusem nelze zjistit, zda je jedna inerciální soustava vůči druhé inerciální soustavě v klidu nebo v rovnoměrném přímočarém pohybu.</a:t>
            </a:r>
            <a:endParaRPr lang="cs-CZ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2627784" y="2420888"/>
                <a:ext cx="388843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2400" b="1" dirty="0" smtClean="0">
                    <a:solidFill>
                      <a:srgbClr val="FFFF00"/>
                    </a:solidFill>
                  </a:rPr>
                  <a:t>klasické skládání rychlostí</a:t>
                </a:r>
                <a:r>
                  <a:rPr lang="cs-CZ" sz="2400" dirty="0" smtClean="0">
                    <a:solidFill>
                      <a:srgbClr val="FFFF00"/>
                    </a:solidFill>
                  </a:rPr>
                  <a:t/>
                </a:r>
                <a:br>
                  <a:rPr lang="cs-CZ" sz="2400" dirty="0" smtClean="0">
                    <a:solidFill>
                      <a:srgbClr val="FFFF00"/>
                    </a:solidFill>
                  </a:rPr>
                </a:br>
                <a14:m>
                  <m:oMath xmlns:m="http://schemas.openxmlformats.org/officeDocument/2006/math">
                    <m:r>
                      <a:rPr lang="cs-CZ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𝒗</m:t>
                    </m:r>
                    <m:r>
                      <a:rPr lang="cs-CZ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cs-CZ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cs-CZ" sz="2400" b="1" dirty="0" smtClean="0">
                  <a:solidFill>
                    <a:srgbClr val="FFFF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2400" b="1" dirty="0" smtClean="0">
                    <a:solidFill>
                      <a:srgbClr val="FFFF00"/>
                    </a:solidFill>
                  </a:rPr>
                  <a:t>Invariance délky: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𝒍</m:t>
                        </m:r>
                      </m:e>
                      <m:sub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cs-CZ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𝒍</m:t>
                        </m:r>
                      </m:e>
                      <m:sub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cs-CZ" sz="2400" b="1" dirty="0" smtClean="0">
                  <a:solidFill>
                    <a:srgbClr val="FFFF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2400" b="1" dirty="0" smtClean="0">
                    <a:solidFill>
                      <a:srgbClr val="FFFF00"/>
                    </a:solidFill>
                  </a:rPr>
                  <a:t>Invariance času: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cs-CZ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cs-CZ" sz="2400" b="1" dirty="0" smtClean="0">
                  <a:solidFill>
                    <a:srgbClr val="FFFF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2400" b="1" dirty="0" smtClean="0">
                    <a:solidFill>
                      <a:srgbClr val="FFFF00"/>
                    </a:solidFill>
                  </a:rPr>
                  <a:t>Invariance hmotnosti</a:t>
                </a:r>
                <a:br>
                  <a:rPr lang="cs-CZ" sz="2400" b="1" dirty="0" smtClean="0">
                    <a:solidFill>
                      <a:srgbClr val="FFFF00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cs-CZ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cs-CZ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420888"/>
                <a:ext cx="3888432" cy="2308324"/>
              </a:xfrm>
              <a:prstGeom prst="rect">
                <a:avLst/>
              </a:prstGeom>
              <a:blipFill rotWithShape="1">
                <a:blip r:embed="rId4"/>
                <a:stretch>
                  <a:fillRect l="-2038" t="-2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785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00"/>
                </a:solidFill>
              </a:rPr>
              <a:t>R</a:t>
            </a:r>
            <a:r>
              <a:rPr lang="cs-CZ" dirty="0" smtClean="0">
                <a:solidFill>
                  <a:srgbClr val="FFFF00"/>
                </a:solidFill>
              </a:rPr>
              <a:t>elativistické období – základní principy STR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353873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FFFF00"/>
                </a:solidFill>
              </a:rPr>
              <a:t>H. A. </a:t>
            </a:r>
            <a:r>
              <a:rPr lang="cs-CZ" sz="2400" b="1" dirty="0" err="1" smtClean="0">
                <a:solidFill>
                  <a:srgbClr val="FFFF00"/>
                </a:solidFill>
              </a:rPr>
              <a:t>Lorentz</a:t>
            </a:r>
            <a:r>
              <a:rPr lang="cs-CZ" sz="2400" dirty="0" smtClean="0"/>
              <a:t> </a:t>
            </a:r>
            <a:r>
              <a:rPr lang="cs-CZ" sz="2200" dirty="0" smtClean="0"/>
              <a:t>(1853 – 1928) 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716016" y="1556793"/>
            <a:ext cx="39707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2400" b="1" dirty="0" smtClean="0">
                <a:solidFill>
                  <a:srgbClr val="FFFF00"/>
                </a:solidFill>
              </a:rPr>
              <a:t>Albert Einstein</a:t>
            </a:r>
            <a:r>
              <a:rPr lang="cs-CZ" sz="2400" dirty="0" smtClean="0"/>
              <a:t> </a:t>
            </a:r>
            <a:r>
              <a:rPr lang="cs-CZ" sz="2200" dirty="0" smtClean="0"/>
              <a:t>(1879 – 1955)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39552" y="5085184"/>
            <a:ext cx="8147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</a:rPr>
              <a:t>Einsteinův princip relativity:</a:t>
            </a:r>
            <a:r>
              <a:rPr lang="cs-CZ" sz="2400" dirty="0" smtClean="0"/>
              <a:t> </a:t>
            </a:r>
            <a:br>
              <a:rPr lang="cs-CZ" sz="2400" dirty="0" smtClean="0"/>
            </a:br>
            <a:r>
              <a:rPr lang="cs-CZ" sz="2200" dirty="0" smtClean="0"/>
              <a:t>Ve všech inerciálních vztažných soustavách probíhají všechny fyzikální jevy za stejných podmínek stejně – fyzikální zákony mají ve všech soustavách stejný tvar.</a:t>
            </a:r>
            <a:endParaRPr lang="cs-CZ" sz="2200" dirty="0"/>
          </a:p>
        </p:txBody>
      </p:sp>
      <p:pic>
        <p:nvPicPr>
          <p:cNvPr id="9" name="Picture 5" descr="einst_p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114" y="2060848"/>
            <a:ext cx="2411687" cy="266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1866723" cy="266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2555776" y="2060848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1904</a:t>
            </a:r>
            <a:r>
              <a:rPr lang="cs-CZ" dirty="0" smtClean="0"/>
              <a:t> – </a:t>
            </a:r>
            <a:r>
              <a:rPr lang="cs-CZ" b="1" dirty="0" err="1" smtClean="0">
                <a:solidFill>
                  <a:srgbClr val="FFFF00"/>
                </a:solidFill>
              </a:rPr>
              <a:t>Lorentz</a:t>
            </a:r>
            <a:r>
              <a:rPr lang="cs-CZ" dirty="0" smtClean="0"/>
              <a:t> objevil lineární </a:t>
            </a:r>
            <a:r>
              <a:rPr lang="cs-CZ" b="1" dirty="0" smtClean="0">
                <a:solidFill>
                  <a:srgbClr val="FFFF00"/>
                </a:solidFill>
              </a:rPr>
              <a:t>transformace</a:t>
            </a:r>
            <a:r>
              <a:rPr lang="cs-CZ" dirty="0" smtClean="0"/>
              <a:t>, při kterých se neměnil tvar Maxwellových rovnic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555776" y="3140969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1905</a:t>
            </a:r>
            <a:r>
              <a:rPr lang="cs-CZ" dirty="0" smtClean="0"/>
              <a:t> – </a:t>
            </a:r>
            <a:r>
              <a:rPr lang="cs-CZ" b="1" dirty="0" smtClean="0">
                <a:solidFill>
                  <a:srgbClr val="FFFF00"/>
                </a:solidFill>
              </a:rPr>
              <a:t>Einstein</a:t>
            </a:r>
            <a:r>
              <a:rPr lang="cs-CZ" dirty="0" smtClean="0"/>
              <a:t> publikoval </a:t>
            </a:r>
            <a:r>
              <a:rPr lang="cs-CZ" b="1" dirty="0" smtClean="0">
                <a:solidFill>
                  <a:srgbClr val="FFFF00"/>
                </a:solidFill>
              </a:rPr>
              <a:t>základní principy STR - </a:t>
            </a:r>
            <a:r>
              <a:rPr lang="cs-CZ" dirty="0" smtClean="0"/>
              <a:t>nezahrnuje gravitaci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555776" y="407883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1915</a:t>
            </a:r>
            <a:r>
              <a:rPr lang="cs-CZ" dirty="0" smtClean="0"/>
              <a:t> – </a:t>
            </a:r>
            <a:r>
              <a:rPr lang="cs-CZ" b="1" dirty="0" smtClean="0">
                <a:solidFill>
                  <a:srgbClr val="FFFF00"/>
                </a:solidFill>
              </a:rPr>
              <a:t>Einstein</a:t>
            </a:r>
            <a:r>
              <a:rPr lang="cs-CZ" dirty="0" smtClean="0"/>
              <a:t> publikoval </a:t>
            </a:r>
            <a:r>
              <a:rPr lang="cs-CZ" b="1" dirty="0" smtClean="0">
                <a:solidFill>
                  <a:srgbClr val="FFFF00"/>
                </a:solidFill>
              </a:rPr>
              <a:t>základní principy OTR - </a:t>
            </a:r>
            <a:r>
              <a:rPr lang="cs-CZ" dirty="0" smtClean="0"/>
              <a:t>teorie gravitace</a:t>
            </a:r>
            <a:endParaRPr lang="cs-CZ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31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00"/>
                </a:solidFill>
              </a:rPr>
              <a:t>Z</a:t>
            </a:r>
            <a:r>
              <a:rPr lang="cs-CZ" dirty="0" smtClean="0">
                <a:solidFill>
                  <a:srgbClr val="FFFF00"/>
                </a:solidFill>
              </a:rPr>
              <a:t>ákladní principy STR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95536" y="1340769"/>
            <a:ext cx="82809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</a:rPr>
              <a:t>První postulát – princip relativity:</a:t>
            </a:r>
            <a:r>
              <a:rPr lang="cs-CZ" sz="2400" dirty="0" smtClean="0"/>
              <a:t> </a:t>
            </a:r>
            <a:br>
              <a:rPr lang="cs-CZ" sz="2400" dirty="0" smtClean="0"/>
            </a:br>
            <a:r>
              <a:rPr lang="cs-CZ" sz="2200" dirty="0" smtClean="0"/>
              <a:t>Ve všech inerciálních vztažných soustavách platí stejné fyzikální zákony. </a:t>
            </a:r>
            <a:endParaRPr lang="cs-CZ" sz="2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59532" y="2339688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</a:rPr>
              <a:t>Druhý postulát – princip konstantní rychlosti světla:</a:t>
            </a:r>
            <a:r>
              <a:rPr lang="cs-CZ" sz="2400" dirty="0" smtClean="0"/>
              <a:t> </a:t>
            </a:r>
            <a:br>
              <a:rPr lang="cs-CZ" sz="2400" dirty="0" smtClean="0"/>
            </a:br>
            <a:r>
              <a:rPr lang="cs-CZ" sz="2200" dirty="0" smtClean="0"/>
              <a:t>Ve všech inerciálních vztažných soustavách má rychlost světla ve vakuu stejnou velikost. Tato rychlost je nezávislá na rychlosti pohybu zdroje světla nebo rychlosti pohybu pozorovatele a je ve všech směrech stejná. </a:t>
            </a:r>
            <a:endParaRPr lang="cs-CZ" sz="22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59532" y="4149080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</a:rPr>
              <a:t>Důsledky principů STR: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r</a:t>
            </a:r>
            <a:r>
              <a:rPr lang="cs-CZ" sz="2400" b="1" dirty="0" smtClean="0"/>
              <a:t>elativnost současnosti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d</a:t>
            </a:r>
            <a:r>
              <a:rPr lang="cs-CZ" sz="2400" b="1" dirty="0" smtClean="0"/>
              <a:t>ilatace času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k</a:t>
            </a:r>
            <a:r>
              <a:rPr lang="cs-CZ" sz="2400" b="1" dirty="0" smtClean="0"/>
              <a:t>ontrakce délky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r</a:t>
            </a:r>
            <a:r>
              <a:rPr lang="cs-CZ" sz="2400" b="1" dirty="0" smtClean="0"/>
              <a:t>elativistické skládání rychlostí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Relativistická hmotnost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5519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Relativnost současnosti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95537" y="698501"/>
            <a:ext cx="414046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</a:rPr>
              <a:t>Bodová událost</a:t>
            </a:r>
            <a:r>
              <a:rPr lang="cs-CZ" sz="2400" dirty="0" smtClean="0"/>
              <a:t> </a:t>
            </a:r>
            <a:br>
              <a:rPr lang="cs-CZ" sz="2400" dirty="0" smtClean="0"/>
            </a:br>
            <a:r>
              <a:rPr lang="cs-CZ" sz="2200" dirty="0" smtClean="0"/>
              <a:t>děj, který nastane v určitém místě čtyřrozměrného prostoročasu</a:t>
            </a:r>
            <a:br>
              <a:rPr lang="cs-CZ" sz="2200" dirty="0" smtClean="0"/>
            </a:br>
            <a:r>
              <a:rPr lang="cs-CZ" sz="2200" dirty="0" smtClean="0"/>
              <a:t>U = U (x, y, z, t)</a:t>
            </a:r>
            <a:br>
              <a:rPr lang="cs-CZ" sz="2200" dirty="0" smtClean="0"/>
            </a:br>
            <a:r>
              <a:rPr lang="cs-CZ" sz="2200" dirty="0" smtClean="0"/>
              <a:t>Př. záblesk světla, dopad částice na určité místo na stínítku</a:t>
            </a:r>
            <a:endParaRPr lang="cs-CZ" sz="2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545124" y="698501"/>
            <a:ext cx="417646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</a:rPr>
              <a:t>Soumístné události</a:t>
            </a:r>
            <a:br>
              <a:rPr lang="cs-CZ" sz="2400" b="1" dirty="0" smtClean="0">
                <a:solidFill>
                  <a:srgbClr val="FFFF00"/>
                </a:solidFill>
              </a:rPr>
            </a:br>
            <a:r>
              <a:rPr lang="cs-CZ" sz="2200" dirty="0"/>
              <a:t> </a:t>
            </a:r>
            <a:r>
              <a:rPr lang="cs-CZ" sz="2200" dirty="0" smtClean="0"/>
              <a:t>– události, které se odehrály v dané vztažné soustavě na stejném místě</a:t>
            </a:r>
          </a:p>
          <a:p>
            <a:r>
              <a:rPr lang="cs-CZ" sz="2200" dirty="0" smtClean="0"/>
              <a:t> – obě události mají stejné prostorové souřadnice </a:t>
            </a:r>
            <a:r>
              <a:rPr lang="cs-CZ" sz="2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 y, z</a:t>
            </a:r>
            <a:r>
              <a:rPr lang="cs-CZ" sz="2200" dirty="0" smtClean="0"/>
              <a:t> </a:t>
            </a:r>
            <a:endParaRPr lang="cs-CZ" sz="2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59532" y="2852936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</a:rPr>
              <a:t>Současné události</a:t>
            </a:r>
            <a:br>
              <a:rPr lang="cs-CZ" sz="2400" b="1" dirty="0" smtClean="0">
                <a:solidFill>
                  <a:srgbClr val="FFFF00"/>
                </a:solidFill>
              </a:rPr>
            </a:br>
            <a:r>
              <a:rPr lang="cs-CZ" sz="2200" dirty="0"/>
              <a:t> </a:t>
            </a:r>
            <a:r>
              <a:rPr lang="cs-CZ" sz="2200" dirty="0" smtClean="0"/>
              <a:t>– události, které se odehrály v dané vztažné soustavě ve stejném okamžiku</a:t>
            </a:r>
          </a:p>
          <a:p>
            <a:r>
              <a:rPr lang="cs-CZ" sz="2200" dirty="0" smtClean="0"/>
              <a:t> – obě události mají stejné časovou souřadnici </a:t>
            </a:r>
            <a:r>
              <a:rPr lang="cs-CZ" sz="2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2200" dirty="0" smtClean="0"/>
              <a:t> </a:t>
            </a:r>
            <a:endParaRPr lang="cs-CZ" sz="2200" dirty="0"/>
          </a:p>
        </p:txBody>
      </p:sp>
      <p:pic>
        <p:nvPicPr>
          <p:cNvPr id="4098" name="Picture 2" descr="http://tomas.pumprla.net/STR/img/soucasnost_vla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509121"/>
            <a:ext cx="3333751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535996" y="4358416"/>
            <a:ext cx="4176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Relativnost současnosti</a:t>
            </a:r>
            <a:r>
              <a:rPr lang="cs-CZ" sz="2200" dirty="0" smtClean="0"/>
              <a:t> </a:t>
            </a:r>
            <a:br>
              <a:rPr lang="cs-CZ" sz="2200" dirty="0" smtClean="0"/>
            </a:br>
            <a:r>
              <a:rPr lang="cs-CZ" sz="2200" dirty="0" smtClean="0"/>
              <a:t>– dvě </a:t>
            </a:r>
            <a:r>
              <a:rPr lang="cs-CZ" sz="2200" dirty="0" err="1" smtClean="0"/>
              <a:t>nesoumístné</a:t>
            </a:r>
            <a:r>
              <a:rPr lang="cs-CZ" sz="2200" dirty="0" smtClean="0"/>
              <a:t> události (dopad světla na stěny v bodě A </a:t>
            </a:r>
            <a:r>
              <a:rPr lang="cs-CZ" sz="2200" dirty="0" err="1" smtClean="0"/>
              <a:t>a</a:t>
            </a:r>
            <a:r>
              <a:rPr lang="cs-CZ" sz="2200" dirty="0" smtClean="0"/>
              <a:t> B), které jsou současné v jedné soustavě (K´) nejsou současné v jiné soustavě (K)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05527" y="6237313"/>
            <a:ext cx="84609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Současnost dvou </a:t>
            </a:r>
            <a:r>
              <a:rPr lang="cs-CZ" sz="2400" b="1" dirty="0" err="1" smtClean="0">
                <a:solidFill>
                  <a:srgbClr val="FF0000"/>
                </a:solidFill>
              </a:rPr>
              <a:t>nesoumístných</a:t>
            </a:r>
            <a:r>
              <a:rPr lang="cs-CZ" sz="2400" b="1" dirty="0" smtClean="0">
                <a:solidFill>
                  <a:srgbClr val="FF0000"/>
                </a:solidFill>
              </a:rPr>
              <a:t> událostí je relativní pojem.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Dilatace času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7504" y="914525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 soustavě, která se pohybuje (čárkovaná) vůči jiné rychlostí </a:t>
            </a:r>
            <a:r>
              <a:rPr lang="cs-C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2400" dirty="0" smtClean="0"/>
              <a:t> plyne čas pomaleji, než v soustavě, která je v klidu (nečárkovaná)</a:t>
            </a:r>
            <a:endParaRPr lang="cs-CZ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3342017" y="2395126"/>
                <a:ext cx="2395848" cy="14484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𝒕</m:t>
                      </m:r>
                      <m:r>
                        <a:rPr lang="cs-CZ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cs-CZ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  <m:r>
                            <a:rPr lang="cs-CZ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´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cs-CZ" sz="2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28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2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𝒗</m:t>
                                      </m:r>
                                    </m:e>
                                    <m:sup>
                                      <m:r>
                                        <a:rPr lang="cs-CZ" sz="2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sz="2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𝒄</m:t>
                                      </m:r>
                                    </m:e>
                                    <m:sup>
                                      <m:r>
                                        <a:rPr lang="cs-CZ" sz="2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cs-CZ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015" y="2395126"/>
                <a:ext cx="2395849" cy="14484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/>
          <p:cNvSpPr txBox="1"/>
          <p:nvPr/>
        </p:nvSpPr>
        <p:spPr>
          <a:xfrm>
            <a:off x="107504" y="4985301"/>
            <a:ext cx="8584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</a:rPr>
              <a:t>Paradox dvojčat aneb může být syn starší než jeho otec?</a:t>
            </a:r>
            <a:br>
              <a:rPr lang="cs-CZ" sz="2400" b="1" dirty="0" smtClean="0">
                <a:solidFill>
                  <a:srgbClr val="FFFF00"/>
                </a:solidFill>
              </a:rPr>
            </a:br>
            <a:r>
              <a:rPr lang="cs-CZ" sz="2200" dirty="0"/>
              <a:t> </a:t>
            </a:r>
            <a:r>
              <a:rPr lang="cs-CZ" sz="2200" dirty="0" smtClean="0"/>
              <a:t>– </a:t>
            </a:r>
            <a:r>
              <a:rPr lang="cs-CZ" sz="2000" dirty="0" smtClean="0"/>
              <a:t>dvojče letící do vesmíru rychlostí blízkou </a:t>
            </a:r>
            <a:r>
              <a:rPr lang="cs-CZ" sz="2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sz="2000" dirty="0" smtClean="0">
                <a:cs typeface="Times New Roman" panose="02020603050405020304" pitchFamily="18" charset="0"/>
              </a:rPr>
              <a:t> se vrátí mladší </a:t>
            </a:r>
            <a:r>
              <a:rPr lang="cs-CZ" dirty="0" smtClean="0">
                <a:cs typeface="Times New Roman" panose="02020603050405020304" pitchFamily="18" charset="0"/>
              </a:rPr>
              <a:t>(čas mu plyne pomaleji)</a:t>
            </a:r>
            <a:endParaRPr lang="cs-CZ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 smtClean="0"/>
              <a:t> – podobně otec letící do vesmíru může být po návratu mladší než jeho syn </a:t>
            </a:r>
            <a:endParaRPr lang="cs-CZ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5940153" y="2905458"/>
                <a:ext cx="3045000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cs-CZ" b="0" i="1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cs-CZ" i="1" smtClean="0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ctrlPr>
                            <a:rPr lang="cs-CZ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0;1</m:t>
                          </m:r>
                        </m:e>
                      </m:d>
                      <m:r>
                        <a:rPr lang="cs-CZ" i="1" smtClean="0">
                          <a:latin typeface="Cambria Math"/>
                          <a:ea typeface="Cambria Math"/>
                        </a:rPr>
                        <m:t>→∆</m:t>
                      </m:r>
                      <m:sSup>
                        <m:sSupPr>
                          <m:ctrlPr>
                            <a:rPr lang="cs-CZ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´</m:t>
                          </m:r>
                        </m:sup>
                      </m:sSup>
                      <m:r>
                        <a:rPr lang="cs-CZ" i="1" smtClean="0">
                          <a:latin typeface="Cambria Math"/>
                          <a:ea typeface="Cambria Math"/>
                        </a:rPr>
                        <m:t>&lt;∆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905458"/>
                <a:ext cx="3045001" cy="427746"/>
              </a:xfrm>
              <a:prstGeom prst="rect">
                <a:avLst/>
              </a:prstGeom>
              <a:blipFill rotWithShape="1">
                <a:blip r:embed="rId3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25185"/>
            <a:ext cx="2880320" cy="280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0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1113</Words>
  <Application>Microsoft Office PowerPoint</Application>
  <PresentationFormat>Předvádění na obrazovce (4:3)</PresentationFormat>
  <Paragraphs>152</Paragraphs>
  <Slides>43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4" baseType="lpstr">
      <vt:lpstr>Motiv systému Office</vt:lpstr>
      <vt:lpstr>Speciální Teorie Relativity</vt:lpstr>
      <vt:lpstr>Fyzika na přelomu 19. a 20. století</vt:lpstr>
      <vt:lpstr>Od nekonečna ke konstantě</vt:lpstr>
      <vt:lpstr>Michelsonův – Morleyův experiment</vt:lpstr>
      <vt:lpstr>Předrelativistické období</vt:lpstr>
      <vt:lpstr>Relativistické období – základní principy STR</vt:lpstr>
      <vt:lpstr>Základní principy STR</vt:lpstr>
      <vt:lpstr>Relativnost současnosti</vt:lpstr>
      <vt:lpstr>Dilatace času</vt:lpstr>
      <vt:lpstr>Experimentální potvrzení dilatace času</vt:lpstr>
      <vt:lpstr>Kontrakce délky</vt:lpstr>
      <vt:lpstr>Relativistické skládání rychlostí</vt:lpstr>
      <vt:lpstr>Relativistická hmotnost</vt:lpstr>
      <vt:lpstr>Ekvivalence hmoty a energie</vt:lpstr>
      <vt:lpstr>Ekvivalence hmoty a energie</vt:lpstr>
      <vt:lpstr>Hirošima</vt:lpstr>
      <vt:lpstr>Černobyl</vt:lpstr>
      <vt:lpstr>Anihilace a kreace</vt:lpstr>
      <vt:lpstr>K čemu slouží antihmota</vt:lpstr>
      <vt:lpstr>O becná T eorie R elativity</vt:lpstr>
      <vt:lpstr>Základní principy OTR</vt:lpstr>
      <vt:lpstr>Základní principy OTR</vt:lpstr>
      <vt:lpstr>Geometrie prostoru</vt:lpstr>
      <vt:lpstr>Einsteinovy rovnice pole</vt:lpstr>
      <vt:lpstr>Experimentální testy OTR</vt:lpstr>
      <vt:lpstr>Gravitační důsledky OTR</vt:lpstr>
      <vt:lpstr>Kosmologie</vt:lpstr>
      <vt:lpstr>Big-bang</vt:lpstr>
      <vt:lpstr>Struktura vesmíru</vt:lpstr>
      <vt:lpstr>Struktura vesmíru - fáze</vt:lpstr>
      <vt:lpstr>Prezentace aplikace PowerPoint</vt:lpstr>
      <vt:lpstr>Prezentace aplikace PowerPoint</vt:lpstr>
      <vt:lpstr>Zrychlující vesmír a temná hmota</vt:lpstr>
      <vt:lpstr>Zrychlující vesmír a temná hmota</vt:lpstr>
      <vt:lpstr>Temná hmota a temná energie</vt:lpstr>
      <vt:lpstr>Rozložení viditelné a temné hmoty pomocí HST</vt:lpstr>
      <vt:lpstr>Orlí mlhovina M16 – Pilíře stvoření</vt:lpstr>
      <vt:lpstr>Prezentace aplikace PowerPoint</vt:lpstr>
      <vt:lpstr>Mlhovina Helix – Boží oko</vt:lpstr>
      <vt:lpstr>První fotografie černé díry – 10.4.2019 by Event Horizon Telescope</vt:lpstr>
      <vt:lpstr>Prezentace aplikace PowerPoint</vt:lpstr>
      <vt:lpstr>Prezentace aplikace PowerPoint</vt:lpstr>
      <vt:lpstr>Teorie superstun a M-teorie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Speciální Teorie Relativity</dc:title>
  <dc:creator>imhotep</dc:creator>
  <cp:lastModifiedBy>imhotep</cp:lastModifiedBy>
  <cp:revision>43</cp:revision>
  <dcterms:created xsi:type="dcterms:W3CDTF">2015-11-29T10:00:32Z</dcterms:created>
  <dcterms:modified xsi:type="dcterms:W3CDTF">2019-04-14T12:34:18Z</dcterms:modified>
</cp:coreProperties>
</file>