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86" r:id="rId3"/>
    <p:sldId id="292" r:id="rId4"/>
    <p:sldId id="291" r:id="rId5"/>
    <p:sldId id="296" r:id="rId6"/>
    <p:sldId id="293" r:id="rId7"/>
    <p:sldId id="258" r:id="rId8"/>
    <p:sldId id="295" r:id="rId9"/>
    <p:sldId id="294" r:id="rId10"/>
    <p:sldId id="259" r:id="rId11"/>
    <p:sldId id="297" r:id="rId12"/>
    <p:sldId id="260" r:id="rId13"/>
    <p:sldId id="261" r:id="rId14"/>
    <p:sldId id="262" r:id="rId15"/>
    <p:sldId id="298" r:id="rId16"/>
    <p:sldId id="299" r:id="rId17"/>
    <p:sldId id="300" r:id="rId18"/>
    <p:sldId id="301" r:id="rId19"/>
    <p:sldId id="302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9F01B63-4B7B-4B90-86E3-5B408427816B}" type="datetimeFigureOut">
              <a:rPr lang="cs-CZ"/>
              <a:pPr>
                <a:defRPr/>
              </a:pPr>
              <a:t>12.12.2018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10B72AF-4942-4CB1-AB31-CAE9E5B078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268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FD3D50-2864-49EF-8F4B-AF8A68D8DFF6}" type="datetime1">
              <a:rPr lang="cs-CZ" smtClean="0"/>
              <a:pPr>
                <a:defRPr/>
              </a:pPr>
              <a:t>12.12.2018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4E47F-B700-4344-8213-F0C29516F68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AF56A2-AE45-4E61-AC26-2FA5260C6FDA}" type="datetime1">
              <a:rPr lang="cs-CZ" smtClean="0"/>
              <a:pPr>
                <a:defRPr/>
              </a:pPr>
              <a:t>12.12.2018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FA309-1A8A-4E84-AC55-11D10F64BAE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D0CED6-2403-44F9-86AF-EF2C34EDCB79}" type="datetime1">
              <a:rPr lang="cs-CZ" smtClean="0"/>
              <a:pPr>
                <a:defRPr/>
              </a:pPr>
              <a:t>12.12.2018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D8413-ADD7-4101-9075-E5B7BD62AF4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BC64B-2B00-48D7-8D07-3E88F65BF073}" type="datetime1">
              <a:rPr lang="cs-CZ" smtClean="0"/>
              <a:pPr>
                <a:defRPr/>
              </a:pPr>
              <a:t>12.12.2018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5A789-5221-43FE-A9F7-7FF6D554561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7BF105-A01F-48C1-A755-F4D3F577DE4B}" type="datetime1">
              <a:rPr lang="cs-CZ" smtClean="0"/>
              <a:pPr>
                <a:defRPr/>
              </a:pPr>
              <a:t>12.12.2018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E8627-7EE5-4046-80DB-2D9428A59E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A9977-142B-47DD-9404-86929898F57A}" type="datetime1">
              <a:rPr lang="cs-CZ" smtClean="0"/>
              <a:pPr>
                <a:defRPr/>
              </a:pPr>
              <a:t>12.12.2018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C766E-439E-4261-BBB7-41648237772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4B50BA-C7D3-4856-A087-F65247D285B7}" type="datetime1">
              <a:rPr lang="cs-CZ" smtClean="0"/>
              <a:pPr>
                <a:defRPr/>
              </a:pPr>
              <a:t>12.12.2018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091CE8-8C73-439E-80FD-9FA48777C88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069533-0D7F-47CC-9623-22603272C9D4}" type="datetime1">
              <a:rPr lang="cs-CZ" smtClean="0"/>
              <a:pPr>
                <a:defRPr/>
              </a:pPr>
              <a:t>12.12.2018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76B73-63C7-44BB-BA1B-5E5BFB11448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93004E-B011-4BAB-9DD5-BDF60C3FB428}" type="datetime1">
              <a:rPr lang="cs-CZ" smtClean="0"/>
              <a:pPr>
                <a:defRPr/>
              </a:pPr>
              <a:t>12.12.2018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EA6E5-B815-4C85-BFFC-5C855306170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9FC414-7AF6-4398-A9AA-C8D34291186B}" type="datetime1">
              <a:rPr lang="cs-CZ" smtClean="0"/>
              <a:pPr>
                <a:defRPr/>
              </a:pPr>
              <a:t>12.12.2018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73AED-17FB-476C-B06A-38E0CC9D34F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977DDB-A061-451F-80AD-408EBBEAC6F1}" type="datetime1">
              <a:rPr lang="cs-CZ" smtClean="0"/>
              <a:pPr>
                <a:defRPr/>
              </a:pPr>
              <a:t>12.12.2018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5652E-1CF2-40C7-BADB-BEFA733D8E2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D7D3B0-B0AA-464D-A85C-7CB76D181497}" type="datetime1">
              <a:rPr lang="cs-CZ" smtClean="0"/>
              <a:pPr>
                <a:defRPr/>
              </a:pPr>
              <a:t>12.12.2018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190B0E4-5916-4744-A6AA-EAABE5E5655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22711"/>
          </a:xfrm>
        </p:spPr>
        <p:txBody>
          <a:bodyPr/>
          <a:lstStyle/>
          <a:p>
            <a:r>
              <a:rPr lang="cs-CZ" altLang="cs-CZ" dirty="0" smtClean="0">
                <a:solidFill>
                  <a:srgbClr val="FFFF00"/>
                </a:solidFill>
              </a:rPr>
              <a:t>HOLOGRAFIE a</a:t>
            </a:r>
            <a:r>
              <a:rPr lang="cs-CZ" altLang="cs-CZ" dirty="0">
                <a:solidFill>
                  <a:srgbClr val="FFFF00"/>
                </a:solidFill>
              </a:rPr>
              <a:t> </a:t>
            </a:r>
            <a:r>
              <a:rPr lang="cs-CZ" altLang="cs-CZ" dirty="0" err="1" smtClean="0">
                <a:solidFill>
                  <a:srgbClr val="FFFF00"/>
                </a:solidFill>
              </a:rPr>
              <a:t>jeJÍ</a:t>
            </a:r>
            <a:r>
              <a:rPr lang="cs-CZ" altLang="cs-CZ" dirty="0" smtClean="0">
                <a:solidFill>
                  <a:srgbClr val="FFFF00"/>
                </a:solidFill>
              </a:rPr>
              <a:t> využití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REKONSTRUOVANÝ 3D obraz </a:t>
            </a:r>
          </a:p>
        </p:txBody>
      </p:sp>
      <p:pic>
        <p:nvPicPr>
          <p:cNvPr id="8194" name="Picture 2" descr="https://www.lifepixel.com/wp-content/uploads/2017/03/Reflection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1" t="10788" r="10282" b="12945"/>
          <a:stretch/>
        </p:blipFill>
        <p:spPr bwMode="auto">
          <a:xfrm>
            <a:off x="544236" y="888046"/>
            <a:ext cx="7916196" cy="572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Vlastnost hologramu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" y="69269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3D obraz lze vyvolat z jakéhokoliv kousku rozřezaného hologramu – princip fraktál</a:t>
            </a:r>
            <a:endParaRPr lang="cs-CZ" sz="2800" dirty="0"/>
          </a:p>
        </p:txBody>
      </p:sp>
      <p:pic>
        <p:nvPicPr>
          <p:cNvPr id="10242" name="Picture 2" descr="VÃ½sledek obrÃ¡zku pro recovery hologram from pieces of glass pla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7" r="4512"/>
          <a:stretch/>
        </p:blipFill>
        <p:spPr bwMode="auto">
          <a:xfrm>
            <a:off x="251520" y="2183642"/>
            <a:ext cx="3638092" cy="390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VÃ½sledek obrÃ¡zku pro fractals in na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6" descr="VÃ½sledek obrÃ¡zku pro fractals in nat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8" descr="VÃ½sledek obrÃ¡zku pro fractals in natu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SouvisejÃ­cÃ­ obrÃ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33582"/>
            <a:ext cx="2857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97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HOLOGRAM v reklamě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1" t="10264" r="17503" b="30650"/>
          <a:stretch/>
        </p:blipFill>
        <p:spPr bwMode="auto">
          <a:xfrm>
            <a:off x="141637" y="1412776"/>
            <a:ext cx="892683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636131" y="5229199"/>
            <a:ext cx="5937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110. Výročí narození D. Gábora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Ochranné prvky</a:t>
            </a:r>
          </a:p>
        </p:txBody>
      </p:sp>
      <p:pic>
        <p:nvPicPr>
          <p:cNvPr id="11266" name="Picture 2" descr="https://upload.wikimedia.org/wikipedia/commons/thumb/3/39/Hologram.jpg/800px-Hologr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08720"/>
            <a:ext cx="2808312" cy="316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://hologram.cz/wp-content/uploads/2013/10/HOLOGRAM-OBECN%C3%9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08720"/>
            <a:ext cx="14033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72315" y="908720"/>
            <a:ext cx="3225563" cy="2597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dirty="0"/>
              <a:t>b</a:t>
            </a:r>
            <a:r>
              <a:rPr lang="cs-CZ" sz="2800" dirty="0" smtClean="0"/>
              <a:t>ankovky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dirty="0"/>
              <a:t>p</a:t>
            </a:r>
            <a:r>
              <a:rPr lang="cs-CZ" sz="2800" dirty="0" smtClean="0"/>
              <a:t>latební karty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dirty="0"/>
              <a:t>p</a:t>
            </a:r>
            <a:r>
              <a:rPr lang="cs-CZ" sz="2800" dirty="0" smtClean="0"/>
              <a:t>ersonální karty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2800" dirty="0"/>
              <a:t>d</a:t>
            </a:r>
            <a:r>
              <a:rPr lang="cs-CZ" sz="2800" dirty="0" smtClean="0"/>
              <a:t>álniční známky</a:t>
            </a:r>
            <a:endParaRPr lang="cs-CZ" sz="2800" dirty="0"/>
          </a:p>
        </p:txBody>
      </p:sp>
      <p:pic>
        <p:nvPicPr>
          <p:cNvPr id="9" name="Picture 5" descr="http://g.denik.cz/57/d6/2dalnicni-znamka-ilu20140225_denik-3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36343"/>
            <a:ext cx="2879725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SouvisejÃ­cÃ­ obrÃ¡ze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923" y="4365104"/>
            <a:ext cx="2703541" cy="203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Datový 3D disk – HVD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889556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Kapacita: dnes 500 GB, potenciál až 4 TB</a:t>
            </a:r>
            <a:endParaRPr lang="cs-CZ" sz="2800" dirty="0"/>
          </a:p>
        </p:txBody>
      </p:sp>
      <p:pic>
        <p:nvPicPr>
          <p:cNvPr id="12290" name="Picture 2" descr="HVD Logo shad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373216"/>
            <a:ext cx="23812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VÃ½sledek obrÃ¡zku pro srovnÃ¡nÃ­ DVD a HV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77727"/>
            <a:ext cx="47625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SouvisejÃ­cÃ­ obrÃ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959" y="1777726"/>
            <a:ext cx="4032448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Holografická klávesnice</a:t>
            </a:r>
          </a:p>
        </p:txBody>
      </p:sp>
      <p:pic>
        <p:nvPicPr>
          <p:cNvPr id="13314" name="Picture 2" descr="VÃ½sledek obrÃ¡zku pro holographic key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544" y="1750879"/>
            <a:ext cx="4702456" cy="470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klavesn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8" y="908720"/>
            <a:ext cx="4319588" cy="372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0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Holografický displej</a:t>
            </a:r>
          </a:p>
        </p:txBody>
      </p:sp>
      <p:pic>
        <p:nvPicPr>
          <p:cNvPr id="1026" name="Picture 2" descr="VÃ½sledek obrÃ¡zku pro holographic disp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156" y="1052736"/>
            <a:ext cx="46085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visejÃ­cÃ­ obrÃ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52736"/>
            <a:ext cx="396043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35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Holografický </a:t>
            </a:r>
            <a:r>
              <a:rPr lang="cs-CZ" altLang="cs-CZ" dirty="0" smtClean="0">
                <a:solidFill>
                  <a:srgbClr val="FFFF00"/>
                </a:solidFill>
              </a:rPr>
              <a:t>mikroskop</a:t>
            </a:r>
            <a:endParaRPr lang="cs-CZ" altLang="cs-CZ" dirty="0" smtClean="0">
              <a:solidFill>
                <a:srgbClr val="FFFF00"/>
              </a:solidFill>
            </a:endParaRPr>
          </a:p>
        </p:txBody>
      </p:sp>
      <p:pic>
        <p:nvPicPr>
          <p:cNvPr id="4098" name="Picture 2" descr="https://upload.wikimedia.org/wikipedia/commons/0/07/Digital_Holographic_Microscopy_for_measuring_hip_prosthesis_roughn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124744"/>
            <a:ext cx="443518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thumb/f/f6/DHM_image_of_human_red_blood_cells.jpg/800px-DHM_image_of_human_red_blood_cel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634" y="1124744"/>
            <a:ext cx="430763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06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Holografický </a:t>
            </a:r>
            <a:r>
              <a:rPr lang="cs-CZ" altLang="cs-CZ" dirty="0" smtClean="0">
                <a:solidFill>
                  <a:srgbClr val="FFFF00"/>
                </a:solidFill>
              </a:rPr>
              <a:t>Vesmír</a:t>
            </a:r>
            <a:endParaRPr lang="cs-CZ" altLang="cs-CZ" dirty="0" smtClean="0">
              <a:solidFill>
                <a:srgbClr val="FFFF00"/>
              </a:solidFill>
            </a:endParaRPr>
          </a:p>
        </p:txBody>
      </p:sp>
      <p:pic>
        <p:nvPicPr>
          <p:cNvPr id="3074" name="Picture 2" descr="Universe-is-a-holo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64705"/>
            <a:ext cx="506738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51jh8IY3Y1L._SX329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764705"/>
            <a:ext cx="320024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10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RUSKO – země neomezených možností</a:t>
            </a:r>
            <a:endParaRPr lang="cs-CZ" altLang="cs-CZ" dirty="0" smtClean="0">
              <a:solidFill>
                <a:srgbClr val="FFFF00"/>
              </a:solidFill>
            </a:endParaRPr>
          </a:p>
        </p:txBody>
      </p:sp>
      <p:pic>
        <p:nvPicPr>
          <p:cNvPr id="2050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1541"/>
            <a:ext cx="7171642" cy="521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0" y="6170531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1. holografický koncert 2013, Japonsko 2010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5873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CO JE HOLOGRAFIE</a:t>
            </a:r>
          </a:p>
        </p:txBody>
      </p:sp>
      <p:sp>
        <p:nvSpPr>
          <p:cNvPr id="4" name="Obdélník 3"/>
          <p:cNvSpPr/>
          <p:nvPr/>
        </p:nvSpPr>
        <p:spPr>
          <a:xfrm>
            <a:off x="395536" y="788506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/>
              <a:t>Holografie</a:t>
            </a:r>
            <a:r>
              <a:rPr lang="cs-CZ" sz="3200" dirty="0"/>
              <a:t> </a:t>
            </a:r>
            <a:endParaRPr lang="cs-CZ" sz="3200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3200" dirty="0" smtClean="0"/>
              <a:t>z </a:t>
            </a:r>
            <a:r>
              <a:rPr lang="cs-CZ" sz="3200" dirty="0"/>
              <a:t>řeckého </a:t>
            </a:r>
            <a:r>
              <a:rPr lang="cs-CZ" sz="3200" i="1" dirty="0" err="1"/>
              <a:t>holos</a:t>
            </a:r>
            <a:r>
              <a:rPr lang="cs-CZ" sz="3200" dirty="0"/>
              <a:t> - úplný a </a:t>
            </a:r>
            <a:r>
              <a:rPr lang="cs-CZ" sz="3200" i="1" dirty="0" err="1"/>
              <a:t>grafie</a:t>
            </a:r>
            <a:r>
              <a:rPr lang="cs-CZ" sz="3200" dirty="0"/>
              <a:t> - </a:t>
            </a:r>
            <a:r>
              <a:rPr lang="cs-CZ" sz="3200" dirty="0" smtClean="0"/>
              <a:t>záznam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3200" dirty="0" smtClean="0"/>
              <a:t> </a:t>
            </a:r>
            <a:r>
              <a:rPr lang="cs-CZ" sz="3200" dirty="0"/>
              <a:t>je vyspělá forma záznamu obrazu, která umožňuje zachytit jeho </a:t>
            </a:r>
            <a:r>
              <a:rPr lang="cs-CZ" sz="3200" b="1" dirty="0" smtClean="0">
                <a:solidFill>
                  <a:srgbClr val="FF0000"/>
                </a:solidFill>
              </a:rPr>
              <a:t>trojrozměrnou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smtClean="0"/>
              <a:t>strukturu</a:t>
            </a:r>
            <a:r>
              <a:rPr lang="cs-CZ" sz="3200" dirty="0"/>
              <a:t>. </a:t>
            </a:r>
            <a:endParaRPr lang="cs-CZ" sz="3200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3200" dirty="0" smtClean="0"/>
              <a:t>Tato </a:t>
            </a:r>
            <a:r>
              <a:rPr lang="cs-CZ" sz="3200" dirty="0"/>
              <a:t>technologie může být využita i ke skladování </a:t>
            </a:r>
            <a:r>
              <a:rPr lang="cs-CZ" sz="3200" b="1" dirty="0">
                <a:solidFill>
                  <a:srgbClr val="FF0000"/>
                </a:solidFill>
              </a:rPr>
              <a:t>binárních </a:t>
            </a:r>
            <a:r>
              <a:rPr lang="cs-CZ" sz="3200" b="1" dirty="0" smtClean="0">
                <a:solidFill>
                  <a:srgbClr val="FF0000"/>
                </a:solidFill>
              </a:rPr>
              <a:t>dat</a:t>
            </a:r>
            <a:r>
              <a:rPr lang="cs-CZ" sz="3200" dirty="0" smtClean="0"/>
              <a:t>.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VYUŽITÍ HOLOGRAFIE</a:t>
            </a:r>
          </a:p>
        </p:txBody>
      </p:sp>
      <p:sp>
        <p:nvSpPr>
          <p:cNvPr id="4" name="Obdélník 3"/>
          <p:cNvSpPr/>
          <p:nvPr/>
        </p:nvSpPr>
        <p:spPr>
          <a:xfrm>
            <a:off x="395536" y="788506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3200" dirty="0"/>
              <a:t>h</a:t>
            </a:r>
            <a:r>
              <a:rPr lang="cs-CZ" sz="3200" dirty="0" smtClean="0"/>
              <a:t>ologramy předmětů – reklamní účely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3200" dirty="0"/>
              <a:t>o</a:t>
            </a:r>
            <a:r>
              <a:rPr lang="cs-CZ" sz="3200" dirty="0" smtClean="0"/>
              <a:t>chranné prvky – bankovky, samolepky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3200" dirty="0"/>
              <a:t>d</a:t>
            </a:r>
            <a:r>
              <a:rPr lang="cs-CZ" sz="3200" dirty="0" smtClean="0"/>
              <a:t>atový holografický disk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3200" dirty="0"/>
              <a:t>h</a:t>
            </a:r>
            <a:r>
              <a:rPr lang="cs-CZ" sz="3200" dirty="0" smtClean="0"/>
              <a:t>olografická klávesnice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3200" dirty="0"/>
              <a:t>h</a:t>
            </a:r>
            <a:r>
              <a:rPr lang="cs-CZ" sz="3200" dirty="0" smtClean="0"/>
              <a:t>olografický displej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3200" dirty="0"/>
              <a:t>h</a:t>
            </a:r>
            <a:r>
              <a:rPr lang="cs-CZ" sz="3200" dirty="0" smtClean="0"/>
              <a:t>olografický mikroskop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sz="3200" dirty="0"/>
              <a:t>h</a:t>
            </a:r>
            <a:r>
              <a:rPr lang="cs-CZ" sz="3200" dirty="0" smtClean="0"/>
              <a:t>olografický vesmír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37172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HISTORIE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560" y="5604401"/>
            <a:ext cx="7992888" cy="1253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altLang="cs-CZ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Dennis </a:t>
            </a:r>
            <a:r>
              <a:rPr lang="cs-CZ" altLang="cs-CZ" sz="24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Gabor</a:t>
            </a:r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maďarský fyzik, objev 1948 po objevu laseru, Nobelova cena v roce 1971</a:t>
            </a:r>
          </a:p>
        </p:txBody>
      </p:sp>
      <p:pic>
        <p:nvPicPr>
          <p:cNvPr id="2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992888" cy="476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92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První hologram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11560" y="5604401"/>
            <a:ext cx="7992888" cy="1253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altLang="cs-CZ" sz="24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altLang="cs-CZ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Černobílý hologram – 1962 – Michiganská univerzita</a:t>
            </a:r>
          </a:p>
        </p:txBody>
      </p:sp>
      <p:pic>
        <p:nvPicPr>
          <p:cNvPr id="9218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17276"/>
            <a:ext cx="5143303" cy="439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53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ZÁZNAM HOLOGRAMU</a:t>
            </a:r>
          </a:p>
        </p:txBody>
      </p:sp>
      <p:pic>
        <p:nvPicPr>
          <p:cNvPr id="2052" name="Picture 4" descr="Fotograf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86628"/>
            <a:ext cx="5491622" cy="328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20538" y="1124744"/>
            <a:ext cx="47525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Klasická fotografie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z</a:t>
            </a:r>
            <a:r>
              <a:rPr lang="cs-CZ" sz="2400" dirty="0" smtClean="0"/>
              <a:t>áznam vzniká odrazem světla od předmětu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0945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ZÁZNAM HOLOGRAMU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" y="780746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Hologram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z</a:t>
            </a:r>
            <a:r>
              <a:rPr lang="cs-CZ" sz="2400" dirty="0" smtClean="0"/>
              <a:t>áznam vzniká </a:t>
            </a:r>
            <a:r>
              <a:rPr lang="cs-CZ" sz="2400" b="1" dirty="0" smtClean="0">
                <a:solidFill>
                  <a:srgbClr val="FF0000"/>
                </a:solidFill>
              </a:rPr>
              <a:t>interferencí</a:t>
            </a:r>
            <a:r>
              <a:rPr lang="cs-CZ" sz="2400" dirty="0" smtClean="0"/>
              <a:t> tzv. </a:t>
            </a:r>
            <a:r>
              <a:rPr lang="cs-CZ" sz="2400" b="1" dirty="0" smtClean="0">
                <a:solidFill>
                  <a:srgbClr val="FF0000"/>
                </a:solidFill>
              </a:rPr>
              <a:t>referenčního svazku</a:t>
            </a:r>
            <a:r>
              <a:rPr lang="cs-CZ" sz="2400" dirty="0" smtClean="0"/>
              <a:t> a světla odraženého od předmětu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FF0000"/>
                </a:solidFill>
              </a:rPr>
              <a:t>Referenční svazek </a:t>
            </a:r>
            <a:r>
              <a:rPr lang="cs-CZ" sz="2400" dirty="0" smtClean="0"/>
              <a:t>– koherentní zdroj světla (většinou laser) </a:t>
            </a:r>
            <a:endParaRPr lang="cs-CZ" sz="2400" dirty="0"/>
          </a:p>
        </p:txBody>
      </p:sp>
      <p:pic>
        <p:nvPicPr>
          <p:cNvPr id="2054" name="Picture 6" descr="VÃ½sledek obrÃ¡zku pro princip holograf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5" y="2564904"/>
            <a:ext cx="7128792" cy="413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IF OBRAZEC</a:t>
            </a:r>
          </a:p>
        </p:txBody>
      </p:sp>
      <p:pic>
        <p:nvPicPr>
          <p:cNvPr id="7170" name="Picture 2" descr="https://www.lifepixel.com/wp-content/uploads/2017/03/Unbleached-7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6" y="1227022"/>
            <a:ext cx="7296150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91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algn="ctr"/>
            <a:r>
              <a:rPr lang="cs-CZ" altLang="cs-CZ" dirty="0" smtClean="0">
                <a:solidFill>
                  <a:srgbClr val="FFFF00"/>
                </a:solidFill>
              </a:rPr>
              <a:t>REKONSTRUKCE HOLOGRAMU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" y="986035"/>
            <a:ext cx="38519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FF0000"/>
                </a:solidFill>
              </a:rPr>
              <a:t>rekonstrukční svazek</a:t>
            </a:r>
            <a:r>
              <a:rPr lang="cs-CZ" sz="2400" dirty="0" smtClean="0"/>
              <a:t> musí osvětlit průhlednou fotografickou desku s hologramem </a:t>
            </a:r>
            <a:r>
              <a:rPr lang="cs-CZ" sz="2400" b="1" dirty="0" smtClean="0">
                <a:solidFill>
                  <a:srgbClr val="FF0000"/>
                </a:solidFill>
              </a:rPr>
              <a:t>pod stejným úhlem</a:t>
            </a:r>
            <a:r>
              <a:rPr lang="cs-CZ" sz="2400" dirty="0" smtClean="0"/>
              <a:t>, pod jakým dopadl </a:t>
            </a:r>
            <a:r>
              <a:rPr lang="cs-CZ" sz="2400" b="1" dirty="0">
                <a:solidFill>
                  <a:srgbClr val="FF0000"/>
                </a:solidFill>
              </a:rPr>
              <a:t>r</a:t>
            </a:r>
            <a:r>
              <a:rPr lang="cs-CZ" sz="2400" b="1" dirty="0" smtClean="0">
                <a:solidFill>
                  <a:srgbClr val="FF0000"/>
                </a:solidFill>
              </a:rPr>
              <a:t>eferenční svazek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/>
              <a:t>d</a:t>
            </a:r>
            <a:r>
              <a:rPr lang="cs-CZ" sz="2400" dirty="0" smtClean="0"/>
              <a:t>íky</a:t>
            </a:r>
            <a:r>
              <a:rPr lang="cs-CZ" sz="2400" b="1" dirty="0" smtClean="0">
                <a:solidFill>
                  <a:srgbClr val="FF0000"/>
                </a:solidFill>
              </a:rPr>
              <a:t> difrakci na IF obrazci </a:t>
            </a:r>
            <a:r>
              <a:rPr lang="cs-CZ" sz="2400" dirty="0" smtClean="0"/>
              <a:t>vzniká zdánlivý 3D obraz </a:t>
            </a:r>
            <a:endParaRPr lang="cs-CZ" sz="2400" dirty="0"/>
          </a:p>
        </p:txBody>
      </p:sp>
      <p:pic>
        <p:nvPicPr>
          <p:cNvPr id="6146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86035"/>
            <a:ext cx="5184576" cy="556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65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2000</TotalTime>
  <Words>199</Words>
  <Application>Microsoft Office PowerPoint</Application>
  <PresentationFormat>Předvádění na obrazovce (4:3)</PresentationFormat>
  <Paragraphs>49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Horizont</vt:lpstr>
      <vt:lpstr>HOLOGRAFIE a jeJÍ využití</vt:lpstr>
      <vt:lpstr>CO JE HOLOGRAFIE</vt:lpstr>
      <vt:lpstr>VYUŽITÍ HOLOGRAFIE</vt:lpstr>
      <vt:lpstr>HISTORIE</vt:lpstr>
      <vt:lpstr>První hologram</vt:lpstr>
      <vt:lpstr>ZÁZNAM HOLOGRAMU</vt:lpstr>
      <vt:lpstr>ZÁZNAM HOLOGRAMU</vt:lpstr>
      <vt:lpstr>IF OBRAZEC</vt:lpstr>
      <vt:lpstr>REKONSTRUKCE HOLOGRAMU</vt:lpstr>
      <vt:lpstr>REKONSTRUOVANÝ 3D obraz </vt:lpstr>
      <vt:lpstr>Vlastnost hologramu</vt:lpstr>
      <vt:lpstr>HOLOGRAM v reklamě</vt:lpstr>
      <vt:lpstr>Ochranné prvky</vt:lpstr>
      <vt:lpstr>Datový 3D disk – HVD</vt:lpstr>
      <vt:lpstr>Holografická klávesnice</vt:lpstr>
      <vt:lpstr>Holografický displej</vt:lpstr>
      <vt:lpstr>Holografický mikroskop</vt:lpstr>
      <vt:lpstr>Holografický Vesmír</vt:lpstr>
      <vt:lpstr>RUSKO – země neomezených možností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Praktické i nepraktické využití lineárně polarizovaného světla</dc:title>
  <dc:creator>Čeněk Kodejška</dc:creator>
  <cp:lastModifiedBy>imhotep</cp:lastModifiedBy>
  <cp:revision>104</cp:revision>
  <dcterms:created xsi:type="dcterms:W3CDTF">2012-10-06T08:49:57Z</dcterms:created>
  <dcterms:modified xsi:type="dcterms:W3CDTF">2018-12-12T18:47:22Z</dcterms:modified>
</cp:coreProperties>
</file>