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86" r:id="rId3"/>
    <p:sldId id="292" r:id="rId4"/>
    <p:sldId id="293" r:id="rId5"/>
    <p:sldId id="294" r:id="rId6"/>
    <p:sldId id="295" r:id="rId7"/>
    <p:sldId id="298" r:id="rId8"/>
    <p:sldId id="296" r:id="rId9"/>
    <p:sldId id="297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9F01B63-4B7B-4B90-86E3-5B408427816B}" type="datetimeFigureOut">
              <a:rPr lang="cs-CZ"/>
              <a:pPr>
                <a:defRPr/>
              </a:pPr>
              <a:t>14.11.2021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10B72AF-4942-4CB1-AB31-CAE9E5B078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268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FD3D50-2864-49EF-8F4B-AF8A68D8DFF6}" type="datetime1">
              <a:rPr lang="cs-CZ" smtClean="0"/>
              <a:pPr>
                <a:defRPr/>
              </a:pPr>
              <a:t>14.11.2021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4E47F-B700-4344-8213-F0C29516F68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9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AF56A2-AE45-4E61-AC26-2FA5260C6FDA}" type="datetime1">
              <a:rPr lang="cs-CZ" smtClean="0"/>
              <a:pPr>
                <a:defRPr/>
              </a:pPr>
              <a:t>14.11.2021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FA309-1A8A-4E84-AC55-11D10F64BAE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D0CED6-2403-44F9-86AF-EF2C34EDCB79}" type="datetime1">
              <a:rPr lang="cs-CZ" smtClean="0"/>
              <a:pPr>
                <a:defRPr/>
              </a:pPr>
              <a:t>14.11.2021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D8413-ADD7-4101-9075-E5B7BD62AF4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BC64B-2B00-48D7-8D07-3E88F65BF073}" type="datetime1">
              <a:rPr lang="cs-CZ" smtClean="0"/>
              <a:pPr>
                <a:defRPr/>
              </a:pPr>
              <a:t>14.11.2021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5A789-5221-43FE-A9F7-7FF6D554561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3462339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7BF105-A01F-48C1-A755-F4D3F577DE4B}" type="datetime1">
              <a:rPr lang="cs-CZ" smtClean="0"/>
              <a:pPr>
                <a:defRPr/>
              </a:pPr>
              <a:t>14.11.2021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E8627-7EE5-4046-80DB-2D9428A59E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A9977-142B-47DD-9404-86929898F57A}" type="datetime1">
              <a:rPr lang="cs-CZ" smtClean="0"/>
              <a:pPr>
                <a:defRPr/>
              </a:pPr>
              <a:t>14.11.2021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C766E-439E-4261-BBB7-41648237772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200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4B50BA-C7D3-4856-A087-F65247D285B7}" type="datetime1">
              <a:rPr lang="cs-CZ" smtClean="0"/>
              <a:pPr>
                <a:defRPr/>
              </a:pPr>
              <a:t>14.11.2021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91CE8-8C73-439E-80FD-9FA48777C88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069533-0D7F-47CC-9623-22603272C9D4}" type="datetime1">
              <a:rPr lang="cs-CZ" smtClean="0"/>
              <a:pPr>
                <a:defRPr/>
              </a:pPr>
              <a:t>14.11.2021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76B73-63C7-44BB-BA1B-5E5BFB11448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93004E-B011-4BAB-9DD5-BDF60C3FB428}" type="datetime1">
              <a:rPr lang="cs-CZ" smtClean="0"/>
              <a:pPr>
                <a:defRPr/>
              </a:pPr>
              <a:t>14.11.2021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EA6E5-B815-4C85-BFFC-5C855306170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2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9FC414-7AF6-4398-A9AA-C8D34291186B}" type="datetime1">
              <a:rPr lang="cs-CZ" smtClean="0"/>
              <a:pPr>
                <a:defRPr/>
              </a:pPr>
              <a:t>14.11.2021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73AED-17FB-476C-B06A-38E0CC9D34F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1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977DDB-A061-451F-80AD-408EBBEAC6F1}" type="datetime1">
              <a:rPr lang="cs-CZ" smtClean="0"/>
              <a:pPr>
                <a:defRPr/>
              </a:pPr>
              <a:t>14.11.2021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5652E-1CF2-40C7-BADB-BEFA733D8E2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D7D3B0-B0AA-464D-A85C-7CB76D181497}" type="datetime1">
              <a:rPr lang="cs-CZ" smtClean="0"/>
              <a:pPr>
                <a:defRPr/>
              </a:pPr>
              <a:t>14.11.2021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1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190B0E4-5916-4744-A6AA-EAABE5E5655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2522711"/>
          </a:xfrm>
        </p:spPr>
        <p:txBody>
          <a:bodyPr/>
          <a:lstStyle/>
          <a:p>
            <a:r>
              <a:rPr lang="cs-CZ" altLang="cs-CZ" dirty="0" smtClean="0">
                <a:solidFill>
                  <a:srgbClr val="FFFF00"/>
                </a:solidFill>
              </a:rPr>
              <a:t>VLNOVÁ OPTIKA</a:t>
            </a:r>
            <a:br>
              <a:rPr lang="cs-CZ" altLang="cs-CZ" dirty="0" smtClean="0">
                <a:solidFill>
                  <a:srgbClr val="FFFF00"/>
                </a:solidFill>
              </a:rPr>
            </a:br>
            <a:r>
              <a:rPr lang="cs-CZ" altLang="cs-CZ" dirty="0">
                <a:solidFill>
                  <a:srgbClr val="FFFF00"/>
                </a:solidFill>
              </a:rPr>
              <a:t/>
            </a:r>
            <a:br>
              <a:rPr lang="cs-CZ" altLang="cs-CZ" dirty="0">
                <a:solidFill>
                  <a:srgbClr val="FFFF00"/>
                </a:solidFill>
              </a:rPr>
            </a:br>
            <a:endParaRPr lang="cs-CZ" altLang="cs-CZ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Difrakce světla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51520" y="836712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solidFill>
                  <a:srgbClr val="FF0000"/>
                </a:solidFill>
              </a:rPr>
              <a:t>Difrakce </a:t>
            </a:r>
            <a:r>
              <a:rPr lang="cs-CZ" sz="2000" dirty="0" smtClean="0"/>
              <a:t>= ohyb světelných vln na otvorech, překážkách o velikosti </a:t>
            </a:r>
            <a:r>
              <a:rPr lang="el-GR" sz="2000" dirty="0" smtClean="0">
                <a:latin typeface="Times New Roman"/>
                <a:cs typeface="Times New Roman"/>
              </a:rPr>
              <a:t>μ</a:t>
            </a:r>
            <a:r>
              <a:rPr lang="cs-CZ" sz="2000" dirty="0" smtClean="0">
                <a:latin typeface="Times New Roman"/>
                <a:cs typeface="Times New Roman"/>
              </a:rPr>
              <a:t>m, nm</a:t>
            </a:r>
            <a:endParaRPr lang="cs-CZ" sz="2000" dirty="0" smtClean="0"/>
          </a:p>
          <a:p>
            <a:pPr>
              <a:lnSpc>
                <a:spcPct val="150000"/>
              </a:lnSpc>
            </a:pPr>
            <a:r>
              <a:rPr lang="cs-CZ" sz="2000" dirty="0" smtClean="0"/>
              <a:t>Difrakce je důkazem, že </a:t>
            </a:r>
            <a:r>
              <a:rPr lang="cs-CZ" sz="2000" dirty="0" smtClean="0">
                <a:solidFill>
                  <a:srgbClr val="FFFF00"/>
                </a:solidFill>
              </a:rPr>
              <a:t>světlo má vlnový charakter</a:t>
            </a:r>
            <a:r>
              <a:rPr lang="cs-CZ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Světlo se šíří i za překážku do oblasti geometrického stínu.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194192" y="3733036"/>
            <a:ext cx="3634652" cy="2851612"/>
            <a:chOff x="194192" y="3733036"/>
            <a:chExt cx="3634652" cy="2851612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17" t="17315" b="1861"/>
            <a:stretch/>
          </p:blipFill>
          <p:spPr>
            <a:xfrm rot="16200000">
              <a:off x="585712" y="3341516"/>
              <a:ext cx="2851612" cy="3634652"/>
            </a:xfrm>
            <a:prstGeom prst="rect">
              <a:avLst/>
            </a:prstGeom>
          </p:spPr>
        </p:pic>
        <p:sp>
          <p:nvSpPr>
            <p:cNvPr id="3" name="TextovéPole 2"/>
            <p:cNvSpPr txBox="1"/>
            <p:nvPr/>
          </p:nvSpPr>
          <p:spPr>
            <a:xfrm>
              <a:off x="571357" y="3757587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>
                  <a:solidFill>
                    <a:schemeClr val="bg1"/>
                  </a:solidFill>
                </a:rPr>
                <a:t>Ohyb světla na terčíku</a:t>
              </a:r>
              <a:endParaRPr lang="cs-CZ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ovéPole 6"/>
          <p:cNvSpPr txBox="1"/>
          <p:nvPr/>
        </p:nvSpPr>
        <p:spPr>
          <a:xfrm>
            <a:off x="11576" y="2314040"/>
            <a:ext cx="49616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00B0F0"/>
                </a:solidFill>
              </a:rPr>
              <a:t>Fresnelovy (frenelovy) ohybové jevy</a:t>
            </a:r>
            <a:br>
              <a:rPr lang="cs-CZ" sz="2000" b="1" dirty="0" smtClean="0">
                <a:solidFill>
                  <a:srgbClr val="00B0F0"/>
                </a:solidFill>
              </a:rPr>
            </a:br>
            <a:r>
              <a:rPr lang="cs-CZ" sz="2000" dirty="0" smtClean="0"/>
              <a:t>zdroj, překážka, stínítko</a:t>
            </a:r>
            <a:endParaRPr lang="cs-CZ" sz="2000" dirty="0">
              <a:solidFill>
                <a:srgbClr val="00B0F0"/>
              </a:solidFill>
            </a:endParaRPr>
          </a:p>
        </p:txBody>
      </p:sp>
      <p:pic>
        <p:nvPicPr>
          <p:cNvPr id="9218" name="Picture 2" descr="Circular aperture Rectangular aperture Fraunhofer Diffraction. - ppt  downlo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6"/>
          <a:stretch/>
        </p:blipFill>
        <p:spPr bwMode="auto">
          <a:xfrm>
            <a:off x="3828844" y="3645025"/>
            <a:ext cx="527966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973191" y="2393593"/>
            <a:ext cx="4182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00B0F0"/>
                </a:solidFill>
              </a:rPr>
              <a:t>Fraunhoferovy ohybové jevy</a:t>
            </a:r>
          </a:p>
          <a:p>
            <a:r>
              <a:rPr lang="cs-CZ" dirty="0" smtClean="0"/>
              <a:t>zdroj, čočka, překážka, čočka, stínítko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ohyb na štěrbině, dvojštěrbině, optické mřížce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3931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Difrakce světla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8" y="660619"/>
            <a:ext cx="4371347" cy="309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14215"/>
            <a:ext cx="5152653" cy="371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3528" y="908720"/>
            <a:ext cx="222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Ohyb na hraně</a:t>
            </a:r>
            <a:endParaRPr lang="cs-CZ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402805" y="2433082"/>
            <a:ext cx="4673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Ohyb na 10 kruhových otvorech na kružnici</a:t>
            </a:r>
            <a:endParaRPr lang="cs-CZ" sz="20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3180" y="3924019"/>
            <a:ext cx="22479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31459" y="4037002"/>
            <a:ext cx="3892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Ohyb na 2 kruhových otvorech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895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Difrakce světla na optické mřížce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64704"/>
            <a:ext cx="3600400" cy="25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851920" y="780210"/>
            <a:ext cx="3640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Difrakce na 5 štěrbinách b = 1 nm</a:t>
            </a:r>
            <a:endParaRPr lang="cs-CZ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54842"/>
            <a:ext cx="6264696" cy="329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3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Difrakce světla na optické mřížce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40810"/>
            <a:ext cx="7272808" cy="399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7504" y="620688"/>
            <a:ext cx="53687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mřížková konstanta – udává vzdálenost štěrbin</a:t>
            </a:r>
          </a:p>
          <a:p>
            <a:r>
              <a:rPr lang="cs-CZ" sz="2000" dirty="0" smtClean="0">
                <a:latin typeface="Times New Roman"/>
                <a:cs typeface="Times New Roman"/>
              </a:rPr>
              <a:t>∆</a:t>
            </a:r>
            <a:r>
              <a:rPr lang="cs-CZ" sz="2000" i="1" dirty="0" smtClean="0">
                <a:latin typeface="Times New Roman"/>
                <a:cs typeface="Times New Roman"/>
              </a:rPr>
              <a:t>l</a:t>
            </a:r>
            <a:r>
              <a:rPr lang="cs-CZ" sz="2000" dirty="0" smtClean="0">
                <a:latin typeface="Times New Roman"/>
                <a:cs typeface="Times New Roman"/>
              </a:rPr>
              <a:t> – dráhový rozdíl světelných paprsků </a:t>
            </a:r>
            <a:r>
              <a:rPr lang="cs-CZ" sz="2000" i="1" dirty="0" smtClean="0">
                <a:latin typeface="Times New Roman"/>
                <a:cs typeface="Times New Roman"/>
              </a:rPr>
              <a:t>l</a:t>
            </a:r>
            <a:r>
              <a:rPr lang="cs-CZ" sz="2000" baseline="-25000" dirty="0" smtClean="0">
                <a:latin typeface="Times New Roman"/>
                <a:cs typeface="Times New Roman"/>
              </a:rPr>
              <a:t>1</a:t>
            </a:r>
            <a:r>
              <a:rPr lang="cs-CZ" sz="2000" dirty="0" smtClean="0">
                <a:latin typeface="Times New Roman"/>
                <a:cs typeface="Times New Roman"/>
              </a:rPr>
              <a:t> a </a:t>
            </a:r>
            <a:r>
              <a:rPr lang="cs-CZ" sz="2000" i="1" dirty="0" smtClean="0">
                <a:latin typeface="Times New Roman"/>
                <a:cs typeface="Times New Roman"/>
              </a:rPr>
              <a:t>l</a:t>
            </a:r>
            <a:r>
              <a:rPr lang="cs-CZ" sz="2000" baseline="-25000" dirty="0" smtClean="0">
                <a:latin typeface="Times New Roman"/>
                <a:cs typeface="Times New Roman"/>
              </a:rPr>
              <a:t>2</a:t>
            </a:r>
          </a:p>
          <a:p>
            <a:r>
              <a:rPr lang="cs-CZ" sz="2000" i="1" dirty="0">
                <a:latin typeface="Times New Roman"/>
                <a:cs typeface="Times New Roman"/>
              </a:rPr>
              <a:t>d</a:t>
            </a:r>
            <a:r>
              <a:rPr lang="cs-CZ" sz="2000" dirty="0" smtClean="0">
                <a:latin typeface="Times New Roman"/>
                <a:cs typeface="Times New Roman"/>
              </a:rPr>
              <a:t> – vzdálenost mřížky od stínítka</a:t>
            </a:r>
          </a:p>
          <a:p>
            <a:r>
              <a:rPr lang="cs-CZ" sz="2000" i="1" dirty="0">
                <a:latin typeface="Times New Roman"/>
                <a:cs typeface="Times New Roman"/>
              </a:rPr>
              <a:t>y</a:t>
            </a:r>
            <a:r>
              <a:rPr lang="cs-CZ" sz="2000" dirty="0" smtClean="0">
                <a:latin typeface="Times New Roman"/>
                <a:cs typeface="Times New Roman"/>
              </a:rPr>
              <a:t> – poloha maxima k-</a:t>
            </a:r>
            <a:r>
              <a:rPr lang="cs-CZ" sz="2000" dirty="0" err="1" smtClean="0">
                <a:latin typeface="Times New Roman"/>
                <a:cs typeface="Times New Roman"/>
              </a:rPr>
              <a:t>tého</a:t>
            </a:r>
            <a:r>
              <a:rPr lang="cs-CZ" sz="2000" dirty="0" smtClean="0">
                <a:latin typeface="Times New Roman"/>
                <a:cs typeface="Times New Roman"/>
              </a:rPr>
              <a:t> řádu</a:t>
            </a:r>
          </a:p>
          <a:p>
            <a:r>
              <a:rPr lang="cs-CZ" sz="2000" i="1" dirty="0" smtClean="0">
                <a:latin typeface="Times New Roman"/>
                <a:cs typeface="Times New Roman"/>
              </a:rPr>
              <a:t>α</a:t>
            </a:r>
            <a:r>
              <a:rPr lang="cs-CZ" sz="2000" dirty="0" smtClean="0">
                <a:latin typeface="Times New Roman"/>
                <a:cs typeface="Times New Roman"/>
              </a:rPr>
              <a:t> – úhel ohybu</a:t>
            </a:r>
          </a:p>
          <a:p>
            <a:r>
              <a:rPr lang="el-GR" sz="2000" dirty="0">
                <a:latin typeface="Times New Roman"/>
                <a:cs typeface="Times New Roman"/>
              </a:rPr>
              <a:t>λ</a:t>
            </a:r>
            <a:r>
              <a:rPr lang="cs-CZ" sz="2000" dirty="0" smtClean="0">
                <a:latin typeface="Times New Roman"/>
                <a:cs typeface="Times New Roman"/>
              </a:rPr>
              <a:t> – vlnová délka světla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24128" y="724634"/>
            <a:ext cx="321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B0F0"/>
                </a:solidFill>
              </a:rPr>
              <a:t>Podmínka pro IF maxima</a:t>
            </a:r>
            <a:endParaRPr lang="cs-CZ" sz="20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4114800" y="2975212"/>
                <a:ext cx="2262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6E331C19-021C-44B0-8189-3136E9F79544}" type="mathplaceholder">
                        <a:rPr lang="cs-CZ" i="1" smtClean="0">
                          <a:latin typeface="Cambria Math"/>
                        </a:rPr>
                        <a:t>Sem zadejte rovnici.</a:t>
                      </a:fl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5212"/>
                <a:ext cx="226215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6376958" y="1143908"/>
                <a:ext cx="21339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𝑏</m:t>
                      </m:r>
                      <m:r>
                        <a:rPr lang="cs-CZ" sz="28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  <m:r>
                        <a:rPr lang="cs-CZ" sz="28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𝑠𝑖𝑛</m:t>
                      </m:r>
                      <m:r>
                        <a:rPr lang="cs-CZ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cs-CZ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cs-CZ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</m:oMath>
                  </m:oMathPara>
                </a14:m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958" y="1143908"/>
                <a:ext cx="213398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5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Měření vlnové délky světla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07504" y="620688"/>
            <a:ext cx="554190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mřížková konstanta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udává vzdálenost štěrbin</a:t>
            </a:r>
          </a:p>
          <a:p>
            <a:pPr>
              <a:lnSpc>
                <a:spcPct val="150000"/>
              </a:lnSpc>
            </a:pPr>
            <a:r>
              <a:rPr lang="cs-CZ" sz="2000" i="1" dirty="0" smtClean="0">
                <a:latin typeface="Times New Roman"/>
                <a:cs typeface="Times New Roman"/>
              </a:rPr>
              <a:t>L</a:t>
            </a:r>
            <a:r>
              <a:rPr lang="cs-CZ" sz="2000" dirty="0" smtClean="0">
                <a:latin typeface="Times New Roman"/>
                <a:cs typeface="Times New Roman"/>
              </a:rPr>
              <a:t> – vzdálenost mřížky od stínítka</a:t>
            </a:r>
          </a:p>
          <a:p>
            <a:pPr>
              <a:lnSpc>
                <a:spcPct val="150000"/>
              </a:lnSpc>
            </a:pPr>
            <a:r>
              <a:rPr lang="cs-CZ" sz="2000" i="1" dirty="0">
                <a:latin typeface="Times New Roman"/>
                <a:cs typeface="Times New Roman"/>
              </a:rPr>
              <a:t>y</a:t>
            </a:r>
            <a:r>
              <a:rPr lang="cs-CZ" sz="2000" dirty="0" smtClean="0">
                <a:latin typeface="Times New Roman"/>
                <a:cs typeface="Times New Roman"/>
              </a:rPr>
              <a:t> – poloha maxima k-</a:t>
            </a:r>
            <a:r>
              <a:rPr lang="cs-CZ" sz="2000" dirty="0" err="1" smtClean="0">
                <a:latin typeface="Times New Roman"/>
                <a:cs typeface="Times New Roman"/>
              </a:rPr>
              <a:t>tého</a:t>
            </a:r>
            <a:r>
              <a:rPr lang="cs-CZ" sz="2000" dirty="0" smtClean="0">
                <a:latin typeface="Times New Roman"/>
                <a:cs typeface="Times New Roman"/>
              </a:rPr>
              <a:t> řádu</a:t>
            </a:r>
          </a:p>
          <a:p>
            <a:pPr>
              <a:lnSpc>
                <a:spcPct val="150000"/>
              </a:lnSpc>
            </a:pPr>
            <a:r>
              <a:rPr lang="cs-CZ" sz="2000" i="1" dirty="0" smtClean="0">
                <a:latin typeface="Times New Roman"/>
                <a:cs typeface="Times New Roman"/>
              </a:rPr>
              <a:t>α</a:t>
            </a:r>
            <a:r>
              <a:rPr lang="cs-CZ" sz="2000" dirty="0" smtClean="0">
                <a:latin typeface="Times New Roman"/>
                <a:cs typeface="Times New Roman"/>
              </a:rPr>
              <a:t> – úhel ohybu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latin typeface="Times New Roman"/>
                <a:cs typeface="Times New Roman"/>
              </a:rPr>
              <a:t>λ</a:t>
            </a:r>
            <a:r>
              <a:rPr lang="cs-CZ" sz="2000" dirty="0" smtClean="0">
                <a:latin typeface="Times New Roman"/>
                <a:cs typeface="Times New Roman"/>
              </a:rPr>
              <a:t> – vlnová délka světla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084168" y="739584"/>
            <a:ext cx="2549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B0F0"/>
                </a:solidFill>
              </a:rPr>
              <a:t>Vlnová délka světla</a:t>
            </a:r>
            <a:endParaRPr lang="cs-CZ" sz="20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6084168" y="1124744"/>
                <a:ext cx="2572499" cy="184249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cs-CZ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cs-CZ" sz="28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sz="2800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cs-CZ" sz="28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sz="28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r>
                                            <a:rPr lang="cs-CZ" sz="2800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𝑦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cs-CZ" sz="28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1124744"/>
                <a:ext cx="2572499" cy="184249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65" name="Skupina 11264"/>
          <p:cNvGrpSpPr/>
          <p:nvPr/>
        </p:nvGrpSpPr>
        <p:grpSpPr>
          <a:xfrm>
            <a:off x="755576" y="3130114"/>
            <a:ext cx="7676525" cy="3035190"/>
            <a:chOff x="755576" y="2852936"/>
            <a:chExt cx="7676525" cy="3035190"/>
          </a:xfrm>
        </p:grpSpPr>
        <p:cxnSp>
          <p:nvCxnSpPr>
            <p:cNvPr id="7" name="Přímá spojnice 6"/>
            <p:cNvCxnSpPr/>
            <p:nvPr/>
          </p:nvCxnSpPr>
          <p:spPr>
            <a:xfrm>
              <a:off x="2699792" y="2863790"/>
              <a:ext cx="0" cy="302433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bdélník 7"/>
            <p:cNvSpPr/>
            <p:nvPr/>
          </p:nvSpPr>
          <p:spPr>
            <a:xfrm>
              <a:off x="755576" y="4015918"/>
              <a:ext cx="1008112" cy="2880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5940152" y="2863790"/>
              <a:ext cx="0" cy="3024336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>
              <a:stCxn id="8" idx="3"/>
            </p:cNvCxnSpPr>
            <p:nvPr/>
          </p:nvCxnSpPr>
          <p:spPr>
            <a:xfrm>
              <a:off x="1763688" y="4159934"/>
              <a:ext cx="417646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>
            <a:xfrm flipV="1">
              <a:off x="2699792" y="3439854"/>
              <a:ext cx="3240360" cy="7200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ovéPole 13"/>
            <p:cNvSpPr txBox="1"/>
            <p:nvPr/>
          </p:nvSpPr>
          <p:spPr>
            <a:xfrm>
              <a:off x="934869" y="3975268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laser</a:t>
              </a:r>
              <a:endParaRPr lang="cs-CZ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5940152" y="4006626"/>
              <a:ext cx="2473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k</a:t>
              </a:r>
              <a:r>
                <a:rPr lang="cs-CZ" dirty="0" smtClean="0"/>
                <a:t> = 0 maximum 0.řádu</a:t>
              </a:r>
              <a:endParaRPr lang="cs-CZ" dirty="0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5958347" y="3255188"/>
              <a:ext cx="2473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k</a:t>
              </a:r>
              <a:r>
                <a:rPr lang="cs-CZ" dirty="0" smtClean="0"/>
                <a:t> = 1 maximum 1.řádu</a:t>
              </a:r>
              <a:endParaRPr lang="cs-CZ" dirty="0"/>
            </a:p>
          </p:txBody>
        </p:sp>
        <p:cxnSp>
          <p:nvCxnSpPr>
            <p:cNvPr id="21" name="Přímá spojnice 20"/>
            <p:cNvCxnSpPr/>
            <p:nvPr/>
          </p:nvCxnSpPr>
          <p:spPr>
            <a:xfrm>
              <a:off x="2699792" y="4191292"/>
              <a:ext cx="3240360" cy="68872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ovéPole 21"/>
            <p:cNvSpPr txBox="1"/>
            <p:nvPr/>
          </p:nvSpPr>
          <p:spPr>
            <a:xfrm>
              <a:off x="5940152" y="4695348"/>
              <a:ext cx="2473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k</a:t>
              </a:r>
              <a:r>
                <a:rPr lang="cs-CZ" dirty="0" smtClean="0"/>
                <a:t> = 1 maximum 1.řádu</a:t>
              </a:r>
              <a:endParaRPr lang="cs-CZ" dirty="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3839742" y="3717032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i="1" dirty="0" smtClean="0">
                  <a:solidFill>
                    <a:srgbClr val="FFFF00"/>
                  </a:solidFill>
                  <a:latin typeface="Times New Roman"/>
                  <a:cs typeface="Times New Roman"/>
                </a:rPr>
                <a:t>α</a:t>
              </a:r>
              <a:endParaRPr lang="cs-CZ" sz="2800" i="1" dirty="0">
                <a:solidFill>
                  <a:srgbClr val="FFFF00"/>
                </a:solidFill>
              </a:endParaRPr>
            </a:p>
          </p:txBody>
        </p:sp>
        <p:cxnSp>
          <p:nvCxnSpPr>
            <p:cNvPr id="19" name="Přímá spojnice se šipkou 18"/>
            <p:cNvCxnSpPr/>
            <p:nvPr/>
          </p:nvCxnSpPr>
          <p:spPr>
            <a:xfrm>
              <a:off x="2699792" y="5528086"/>
              <a:ext cx="325855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ovéPole 22"/>
            <p:cNvSpPr txBox="1"/>
            <p:nvPr/>
          </p:nvSpPr>
          <p:spPr>
            <a:xfrm>
              <a:off x="4067944" y="509603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Přímá spojnice 24"/>
            <p:cNvCxnSpPr>
              <a:endCxn id="16" idx="1"/>
            </p:cNvCxnSpPr>
            <p:nvPr/>
          </p:nvCxnSpPr>
          <p:spPr>
            <a:xfrm>
              <a:off x="5940152" y="3439854"/>
              <a:ext cx="0" cy="75143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ovéPole 29"/>
            <p:cNvSpPr txBox="1"/>
            <p:nvPr/>
          </p:nvSpPr>
          <p:spPr>
            <a:xfrm>
              <a:off x="2699792" y="2852936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o</a:t>
              </a:r>
              <a:r>
                <a:rPr lang="cs-CZ" dirty="0" smtClean="0"/>
                <a:t>ptická mřížka</a:t>
              </a:r>
              <a:endParaRPr lang="cs-CZ" dirty="0"/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5004048" y="2854498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stínítko</a:t>
              </a:r>
              <a:endParaRPr lang="cs-CZ" dirty="0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5952633" y="3646586"/>
              <a:ext cx="2403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B0F0"/>
                  </a:solidFill>
                </a:rPr>
                <a:t>y</a:t>
              </a:r>
              <a:r>
                <a:rPr lang="cs-CZ" dirty="0" smtClean="0">
                  <a:solidFill>
                    <a:srgbClr val="00B0F0"/>
                  </a:solidFill>
                </a:rPr>
                <a:t> – vzdálenost 1.max.</a:t>
              </a:r>
              <a:endParaRPr lang="cs-CZ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6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Difrakce světla na optické mřížce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2" y="908720"/>
            <a:ext cx="7992888" cy="515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165992" y="6165304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Difrakční obrazec z bílé zářivky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47160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Difrakce světla na optické mřížce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563277" y="6148172"/>
            <a:ext cx="4017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Difrakční obrazec RGB LED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1657350"/>
            <a:ext cx="416242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092280" y="184310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Červená LED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092280" y="270892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Žlutá LED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092280" y="364502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Zelená LED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092280" y="450912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Modrá LED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3491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Difrakce světla na optické mřížce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563277" y="6207695"/>
            <a:ext cx="4188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Difrakční obrazec RGB Laser</a:t>
            </a:r>
            <a:endParaRPr lang="cs-CZ" sz="2400" dirty="0"/>
          </a:p>
        </p:txBody>
      </p:sp>
      <p:sp>
        <p:nvSpPr>
          <p:cNvPr id="3" name="AutoShape 2" descr="70. Single, Double, and Multiple Slits | UCLA Physics &amp;amp; Astrono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25" name="Skupina 24"/>
          <p:cNvGrpSpPr/>
          <p:nvPr/>
        </p:nvGrpSpPr>
        <p:grpSpPr>
          <a:xfrm>
            <a:off x="14577" y="827420"/>
            <a:ext cx="9237943" cy="3465676"/>
            <a:chOff x="14577" y="1196752"/>
            <a:chExt cx="9237943" cy="346567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7" y="1196752"/>
              <a:ext cx="9017119" cy="2998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ovéPole 5"/>
            <p:cNvSpPr txBox="1"/>
            <p:nvPr/>
          </p:nvSpPr>
          <p:spPr>
            <a:xfrm>
              <a:off x="4350797" y="4293096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0. max.</a:t>
              </a:r>
              <a:endParaRPr lang="cs-CZ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5436096" y="4293096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1</a:t>
              </a:r>
              <a:r>
                <a:rPr lang="cs-CZ" dirty="0" smtClean="0"/>
                <a:t>. max.</a:t>
              </a:r>
              <a:endParaRPr lang="cs-CZ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516216" y="4293096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2</a:t>
              </a:r>
              <a:r>
                <a:rPr lang="cs-CZ" dirty="0" smtClean="0"/>
                <a:t>. max.</a:t>
              </a:r>
              <a:endParaRPr lang="cs-CZ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3409514" y="4293096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1</a:t>
              </a:r>
              <a:r>
                <a:rPr lang="cs-CZ" dirty="0" smtClean="0"/>
                <a:t>. max.</a:t>
              </a:r>
              <a:endParaRPr lang="cs-CZ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2267744" y="4293096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2</a:t>
              </a:r>
              <a:r>
                <a:rPr lang="cs-CZ" dirty="0" smtClean="0"/>
                <a:t>. max.</a:t>
              </a:r>
              <a:endParaRPr lang="cs-CZ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7380312" y="4293096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3. max.</a:t>
              </a:r>
              <a:endParaRPr lang="cs-CZ" dirty="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8311237" y="4293096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4</a:t>
              </a:r>
              <a:r>
                <a:rPr lang="cs-CZ" dirty="0" smtClean="0"/>
                <a:t>. max.</a:t>
              </a:r>
              <a:endParaRPr lang="cs-CZ" dirty="0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1293698" y="4293096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3. max.</a:t>
              </a:r>
              <a:endParaRPr lang="cs-CZ" dirty="0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156362" y="4287147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4</a:t>
              </a:r>
              <a:r>
                <a:rPr lang="cs-CZ" dirty="0" smtClean="0"/>
                <a:t>. max.</a:t>
              </a:r>
              <a:endParaRPr lang="cs-CZ" dirty="0"/>
            </a:p>
          </p:txBody>
        </p:sp>
        <p:cxnSp>
          <p:nvCxnSpPr>
            <p:cNvPr id="11" name="Přímá spojnice 10"/>
            <p:cNvCxnSpPr>
              <a:endCxn id="6" idx="0"/>
            </p:cNvCxnSpPr>
            <p:nvPr/>
          </p:nvCxnSpPr>
          <p:spPr>
            <a:xfrm>
              <a:off x="4821438" y="1196752"/>
              <a:ext cx="1" cy="309634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>
              <a:endCxn id="12" idx="0"/>
            </p:cNvCxnSpPr>
            <p:nvPr/>
          </p:nvCxnSpPr>
          <p:spPr>
            <a:xfrm>
              <a:off x="5292080" y="1196752"/>
              <a:ext cx="614658" cy="309634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ovéPole 23"/>
          <p:cNvSpPr txBox="1"/>
          <p:nvPr/>
        </p:nvSpPr>
        <p:spPr>
          <a:xfrm>
            <a:off x="107504" y="4365104"/>
            <a:ext cx="7212231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 smtClean="0">
                <a:solidFill>
                  <a:srgbClr val="FF0000"/>
                </a:solidFill>
              </a:rPr>
              <a:t>Červená</a:t>
            </a:r>
            <a:r>
              <a:rPr lang="cs-CZ" dirty="0" smtClean="0"/>
              <a:t> barva – největší vlnová délka (</a:t>
            </a:r>
            <a:r>
              <a:rPr lang="cs-CZ" b="1" dirty="0" smtClean="0">
                <a:solidFill>
                  <a:srgbClr val="FF0000"/>
                </a:solidFill>
              </a:rPr>
              <a:t>650 nm</a:t>
            </a:r>
            <a:r>
              <a:rPr lang="cs-CZ" dirty="0" smtClean="0"/>
              <a:t>) – více se ohýbá</a:t>
            </a:r>
          </a:p>
          <a:p>
            <a:pPr>
              <a:lnSpc>
                <a:spcPct val="150000"/>
              </a:lnSpc>
            </a:pPr>
            <a:r>
              <a:rPr lang="cs-CZ" b="1" dirty="0" smtClean="0">
                <a:solidFill>
                  <a:srgbClr val="00FF00"/>
                </a:solidFill>
              </a:rPr>
              <a:t>Zelená</a:t>
            </a:r>
            <a:r>
              <a:rPr lang="cs-CZ" dirty="0" smtClean="0">
                <a:solidFill>
                  <a:srgbClr val="00FF00"/>
                </a:solidFill>
              </a:rPr>
              <a:t> </a:t>
            </a:r>
            <a:r>
              <a:rPr lang="cs-CZ" dirty="0" smtClean="0"/>
              <a:t>barva – střední vlnová délka (</a:t>
            </a:r>
            <a:r>
              <a:rPr lang="cs-CZ" b="1" dirty="0" smtClean="0">
                <a:solidFill>
                  <a:srgbClr val="00FF00"/>
                </a:solidFill>
              </a:rPr>
              <a:t>555 nm</a:t>
            </a:r>
            <a:r>
              <a:rPr lang="cs-CZ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b="1" dirty="0" smtClean="0">
                <a:solidFill>
                  <a:srgbClr val="0000FF"/>
                </a:solidFill>
              </a:rPr>
              <a:t>Modrá</a:t>
            </a:r>
            <a:r>
              <a:rPr lang="cs-CZ" dirty="0" smtClean="0"/>
              <a:t> barva – nejmenší vlnová délka (</a:t>
            </a:r>
            <a:r>
              <a:rPr lang="cs-CZ" b="1" dirty="0" smtClean="0">
                <a:solidFill>
                  <a:srgbClr val="0000FF"/>
                </a:solidFill>
              </a:rPr>
              <a:t>450 nm</a:t>
            </a:r>
            <a:r>
              <a:rPr lang="cs-CZ" dirty="0" smtClean="0"/>
              <a:t>) – nejméně se ohýbá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7874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33056"/>
            <a:ext cx="27051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VLNOVÁ OPTIKA – KVANTOVÁ OPTIKA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980728"/>
            <a:ext cx="4824536" cy="23042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Interference světla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Ohyb světla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Polarizace světla a jeho využití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Holografie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52736"/>
            <a:ext cx="27622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603" y="3936075"/>
            <a:ext cx="1698665" cy="159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7" t="17315" b="2187"/>
          <a:stretch/>
        </p:blipFill>
        <p:spPr>
          <a:xfrm>
            <a:off x="251520" y="3321030"/>
            <a:ext cx="2567996" cy="325997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5" b="36518"/>
          <a:stretch/>
        </p:blipFill>
        <p:spPr>
          <a:xfrm>
            <a:off x="3291229" y="3321030"/>
            <a:ext cx="2288883" cy="3259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Interference světla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51520" y="836712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solidFill>
                  <a:srgbClr val="FF0000"/>
                </a:solidFill>
              </a:rPr>
              <a:t>Interference</a:t>
            </a:r>
            <a:r>
              <a:rPr lang="cs-CZ" sz="2000" dirty="0" smtClean="0"/>
              <a:t> = skládání světelných vln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IF je důkazem, že světlo je elektromagnetické vlnění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solidFill>
                  <a:srgbClr val="FF0000"/>
                </a:solidFill>
              </a:rPr>
              <a:t>Koherence světla </a:t>
            </a:r>
            <a:r>
              <a:rPr lang="cs-CZ" sz="2000" dirty="0" smtClean="0"/>
              <a:t>– mezi světelnými vlnami stejné frekvence je </a:t>
            </a:r>
            <a:r>
              <a:rPr lang="cs-CZ" sz="2000" dirty="0" smtClean="0">
                <a:solidFill>
                  <a:srgbClr val="00B0F0"/>
                </a:solidFill>
              </a:rPr>
              <a:t>konstantní fázový rozdíl </a:t>
            </a:r>
            <a:r>
              <a:rPr lang="cs-CZ" sz="2000" dirty="0" smtClean="0"/>
              <a:t>(např. laser). Koherence je základní podmínkou pro vznik IF.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Klasická žárovka, LED </a:t>
            </a:r>
            <a:br>
              <a:rPr lang="cs-CZ" sz="2000" dirty="0" smtClean="0"/>
            </a:br>
            <a:r>
              <a:rPr lang="cs-CZ" sz="2000" dirty="0" smtClean="0"/>
              <a:t>– nekoherentní světlo.</a:t>
            </a:r>
            <a:endParaRPr lang="cs-CZ" sz="2000" dirty="0"/>
          </a:p>
        </p:txBody>
      </p:sp>
      <p:pic>
        <p:nvPicPr>
          <p:cNvPr id="2050" name="Picture 2" descr="Difference between Coherent and Incoherent light | Download Scientific 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53739"/>
            <a:ext cx="3651757" cy="296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EISS Microscopy Online Campus | Interactive Tutorials | Coherence of L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3003"/>
            <a:ext cx="4689612" cy="392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5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IF světla – youngův experiment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5496" y="764704"/>
            <a:ext cx="9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solidFill>
                  <a:srgbClr val="00B050"/>
                </a:solidFill>
              </a:rPr>
              <a:t>Thomas Young (1773 – 1829) – anglický lékař a fyzik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solidFill>
                  <a:srgbClr val="00B050"/>
                </a:solidFill>
              </a:rPr>
              <a:t>1801 – IF na dvojštěrbině </a:t>
            </a:r>
            <a:r>
              <a:rPr lang="cs-CZ" sz="2000" b="1" dirty="0">
                <a:solidFill>
                  <a:srgbClr val="00B050"/>
                </a:solidFill>
              </a:rPr>
              <a:t>– </a:t>
            </a:r>
            <a:r>
              <a:rPr lang="cs-CZ" sz="2000" b="1" dirty="0" smtClean="0">
                <a:solidFill>
                  <a:srgbClr val="00B050"/>
                </a:solidFill>
              </a:rPr>
              <a:t>dvousvazková IF</a:t>
            </a:r>
            <a:endParaRPr lang="cs-CZ" sz="2000" dirty="0" smtClean="0">
              <a:solidFill>
                <a:srgbClr val="00B050"/>
              </a:solidFill>
            </a:endParaRPr>
          </a:p>
        </p:txBody>
      </p:sp>
      <p:pic>
        <p:nvPicPr>
          <p:cNvPr id="3" name="Picture 2" descr="Molecular Expressions Microscopy Primer: Light and Color - Thomas Young&amp;#39;s  Double Slit Experiment: Interactive Tuto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52375"/>
            <a:ext cx="4968552" cy="468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692" r="7733"/>
          <a:stretch/>
        </p:blipFill>
        <p:spPr bwMode="auto">
          <a:xfrm>
            <a:off x="5004048" y="1852376"/>
            <a:ext cx="3957851" cy="47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292080" y="623731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Interferenční obrazec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6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IF maxima a minima</a:t>
            </a:r>
          </a:p>
        </p:txBody>
      </p:sp>
      <p:pic>
        <p:nvPicPr>
          <p:cNvPr id="4098" name="Picture 2" descr="Visual Explanation of the Van-Cittert Zernike Theorem - The Double Slit  Experiment with Incoherent and Coherent Light | Simulating Physi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7" b="50000"/>
          <a:stretch/>
        </p:blipFill>
        <p:spPr bwMode="auto">
          <a:xfrm>
            <a:off x="179512" y="764704"/>
            <a:ext cx="4398857" cy="451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4"/>
          <p:cNvCxnSpPr/>
          <p:nvPr/>
        </p:nvCxnSpPr>
        <p:spPr>
          <a:xfrm flipH="1">
            <a:off x="1619672" y="4797152"/>
            <a:ext cx="864096" cy="129614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H="1">
            <a:off x="2483768" y="4797152"/>
            <a:ext cx="216024" cy="129614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>
            <a:endCxn id="23" idx="0"/>
          </p:cNvCxnSpPr>
          <p:nvPr/>
        </p:nvCxnSpPr>
        <p:spPr>
          <a:xfrm>
            <a:off x="2915816" y="4797152"/>
            <a:ext cx="2173275" cy="122413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>
            <a:endCxn id="24" idx="0"/>
          </p:cNvCxnSpPr>
          <p:nvPr/>
        </p:nvCxnSpPr>
        <p:spPr>
          <a:xfrm>
            <a:off x="3159011" y="4797152"/>
            <a:ext cx="2838717" cy="122413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611560" y="6453336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Světlé proužky (červené) – IF maxima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894143" y="6453336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Tmavé proužky (černé) – IF minima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246940" y="602128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dirty="0" smtClean="0"/>
              <a:t> = 0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051720" y="6021288"/>
            <a:ext cx="269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dirty="0" smtClean="0"/>
              <a:t> = 1 (maximum 1. řádu)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743483" y="602128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dirty="0" smtClean="0"/>
              <a:t> = 2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652120" y="602128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dirty="0" smtClean="0"/>
              <a:t> = 3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4578369" y="548680"/>
                <a:ext cx="4565631" cy="2940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cs-CZ" sz="2400" b="1" dirty="0" smtClean="0">
                    <a:solidFill>
                      <a:srgbClr val="FF0000"/>
                    </a:solidFill>
                  </a:rPr>
                  <a:t>IF maxima </a:t>
                </a:r>
              </a:p>
              <a:p>
                <a:r>
                  <a:rPr lang="cs-CZ" sz="2400" b="1" dirty="0" smtClean="0"/>
                  <a:t>–</a:t>
                </a:r>
                <a:r>
                  <a:rPr lang="cs-CZ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cs-CZ" sz="2000" b="1" dirty="0" smtClean="0"/>
                  <a:t>interferující</a:t>
                </a:r>
                <a:r>
                  <a:rPr lang="cs-CZ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cs-CZ" sz="2000" b="1" dirty="0" smtClean="0"/>
                  <a:t>světla se setkávají se </a:t>
                </a:r>
                <a:r>
                  <a:rPr lang="cs-CZ" sz="2000" b="1" dirty="0" smtClean="0">
                    <a:solidFill>
                      <a:srgbClr val="00B0F0"/>
                    </a:solidFill>
                  </a:rPr>
                  <a:t>stejnou</a:t>
                </a:r>
                <a:r>
                  <a:rPr lang="cs-CZ" sz="2000" b="1" dirty="0" smtClean="0"/>
                  <a:t> fází</a:t>
                </a:r>
              </a:p>
              <a:p>
                <a:pPr>
                  <a:lnSpc>
                    <a:spcPct val="150000"/>
                  </a:lnSpc>
                </a:pPr>
                <a:r>
                  <a:rPr lang="cs-CZ" sz="2000" b="1" dirty="0" smtClean="0">
                    <a:solidFill>
                      <a:srgbClr val="FF0000"/>
                    </a:solidFill>
                  </a:rPr>
                  <a:t>Dráhový rozdíl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cs-CZ" sz="2800" b="1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𝒍</m:t>
                    </m:r>
                  </m:oMath>
                </a14:m>
                <a:endParaRPr lang="cs-CZ" sz="2800" b="1" i="1" dirty="0" smtClean="0">
                  <a:solidFill>
                    <a:srgbClr val="FFFF00"/>
                  </a:solidFill>
                  <a:latin typeface="Cambria Math"/>
                  <a:ea typeface="Cambria Math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cs-CZ" sz="28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cs-CZ" sz="28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𝒍</m:t>
                    </m:r>
                    <m:r>
                      <a:rPr lang="cs-CZ" sz="28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cs-CZ" sz="28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cs-CZ" sz="28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𝒌</m:t>
                    </m:r>
                    <m:f>
                      <m:fPr>
                        <m:ctrlPr>
                          <a:rPr lang="cs-CZ" sz="28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8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𝝀</m:t>
                        </m:r>
                      </m:num>
                      <m:den>
                        <m:r>
                          <a:rPr lang="cs-CZ" sz="28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cs-CZ" sz="28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cs-CZ" sz="28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cs-CZ" sz="28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𝝀</m:t>
                    </m:r>
                  </m:oMath>
                </a14:m>
                <a:r>
                  <a:rPr lang="cs-CZ" sz="2000" b="1" dirty="0" smtClean="0">
                    <a:solidFill>
                      <a:srgbClr val="FF0000"/>
                    </a:solidFill>
                  </a:rPr>
                  <a:t>, </a:t>
                </a:r>
                <a:r>
                  <a:rPr lang="cs-CZ" sz="20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cs-CZ" sz="2000" b="1" dirty="0" smtClean="0">
                    <a:solidFill>
                      <a:srgbClr val="FF0000"/>
                    </a:solidFill>
                  </a:rPr>
                  <a:t> = 0,1,2,…</a:t>
                </a:r>
                <a:endParaRPr lang="cs-CZ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369" y="548680"/>
                <a:ext cx="4565631" cy="2940933"/>
              </a:xfrm>
              <a:prstGeom prst="rect">
                <a:avLst/>
              </a:prstGeom>
              <a:blipFill rotWithShape="1">
                <a:blip r:embed="rId3"/>
                <a:stretch>
                  <a:fillRect l="-2003" r="-5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4524671" y="3351386"/>
                <a:ext cx="4565631" cy="2381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cs-CZ" sz="2400" b="1" dirty="0" smtClean="0">
                    <a:solidFill>
                      <a:srgbClr val="FF0000"/>
                    </a:solidFill>
                  </a:rPr>
                  <a:t>IF minima </a:t>
                </a:r>
              </a:p>
              <a:p>
                <a:r>
                  <a:rPr lang="cs-CZ" sz="2400" b="1" dirty="0" smtClean="0"/>
                  <a:t>–</a:t>
                </a:r>
                <a:r>
                  <a:rPr lang="cs-CZ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cs-CZ" sz="2000" b="1" dirty="0" smtClean="0"/>
                  <a:t>interferující</a:t>
                </a:r>
                <a:r>
                  <a:rPr lang="cs-CZ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cs-CZ" sz="2000" b="1" dirty="0" smtClean="0"/>
                  <a:t>světla se setkávají s </a:t>
                </a:r>
                <a:r>
                  <a:rPr lang="cs-CZ" sz="2000" b="1" dirty="0" smtClean="0">
                    <a:solidFill>
                      <a:srgbClr val="00B0F0"/>
                    </a:solidFill>
                  </a:rPr>
                  <a:t>opačnou </a:t>
                </a:r>
                <a:r>
                  <a:rPr lang="cs-CZ" sz="2000" b="1" dirty="0" smtClean="0"/>
                  <a:t>fází</a:t>
                </a:r>
              </a:p>
              <a:p>
                <a:r>
                  <a:rPr lang="cs-CZ" sz="2000" b="1" dirty="0" smtClean="0">
                    <a:solidFill>
                      <a:srgbClr val="FF0000"/>
                    </a:solidFill>
                  </a:rPr>
                  <a:t>Dráhový rozdíl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cs-CZ" sz="2800" b="1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𝒍</m:t>
                    </m:r>
                  </m:oMath>
                </a14:m>
                <a:endParaRPr lang="cs-CZ" sz="2800" b="1" i="1" dirty="0" smtClean="0">
                  <a:solidFill>
                    <a:srgbClr val="FFFF00"/>
                  </a:solidFill>
                  <a:latin typeface="Cambria Math"/>
                  <a:ea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cs-CZ" sz="28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cs-CZ" sz="28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𝒍</m:t>
                    </m:r>
                    <m:r>
                      <a:rPr lang="cs-CZ" sz="28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cs-CZ" sz="28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cs-CZ" sz="28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cs-CZ" sz="28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𝒌</m:t>
                        </m:r>
                        <m:r>
                          <a:rPr lang="cs-CZ" sz="28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cs-CZ" sz="28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  <m:f>
                      <m:fPr>
                        <m:ctrlPr>
                          <a:rPr lang="cs-CZ" sz="28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8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𝝀</m:t>
                        </m:r>
                      </m:num>
                      <m:den>
                        <m:r>
                          <a:rPr lang="cs-CZ" sz="28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cs-CZ" sz="2000" b="1" dirty="0" smtClean="0">
                    <a:solidFill>
                      <a:srgbClr val="FF0000"/>
                    </a:solidFill>
                  </a:rPr>
                  <a:t>, </a:t>
                </a:r>
                <a:r>
                  <a:rPr lang="cs-CZ" sz="20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cs-CZ" sz="2000" b="1" dirty="0" smtClean="0">
                    <a:solidFill>
                      <a:srgbClr val="FF0000"/>
                    </a:solidFill>
                  </a:rPr>
                  <a:t> = 0,1,2,…</a:t>
                </a:r>
                <a:endParaRPr lang="cs-CZ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671" y="3351386"/>
                <a:ext cx="4565631" cy="2381870"/>
              </a:xfrm>
              <a:prstGeom prst="rect">
                <a:avLst/>
              </a:prstGeom>
              <a:blipFill rotWithShape="1">
                <a:blip r:embed="rId4"/>
                <a:stretch>
                  <a:fillRect l="-20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ovéPole 24"/>
          <p:cNvSpPr txBox="1"/>
          <p:nvPr/>
        </p:nvSpPr>
        <p:spPr>
          <a:xfrm>
            <a:off x="6343335" y="5928955"/>
            <a:ext cx="274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dirty="0" smtClean="0"/>
              <a:t> – řád IF maxima (min)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96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IF v praxi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0" y="6926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dirty="0" smtClean="0">
                <a:solidFill>
                  <a:srgbClr val="FF0000"/>
                </a:solidFill>
              </a:rPr>
              <a:t>Interferometr </a:t>
            </a:r>
            <a:r>
              <a:rPr lang="cs-CZ" sz="2400" dirty="0">
                <a:solidFill>
                  <a:srgbClr val="FF0000"/>
                </a:solidFill>
              </a:rPr>
              <a:t>– </a:t>
            </a:r>
            <a:r>
              <a:rPr lang="cs-CZ" sz="2400" dirty="0" smtClean="0"/>
              <a:t>přístroj na měření rozdílů velmi malých délek</a:t>
            </a:r>
          </a:p>
        </p:txBody>
      </p:sp>
      <p:pic>
        <p:nvPicPr>
          <p:cNvPr id="7172" name="Picture 4" descr="Complete Interferometer System - OS-9258 - Products | PASC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" r="20582"/>
          <a:stretch/>
        </p:blipFill>
        <p:spPr bwMode="auto">
          <a:xfrm>
            <a:off x="107504" y="2943012"/>
            <a:ext cx="3889612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Michelson interferometer | instrument | Britann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32856"/>
            <a:ext cx="4936186" cy="466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7504" y="1124744"/>
            <a:ext cx="80858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00B0F0"/>
                </a:solidFill>
              </a:rPr>
              <a:t>Michelsonův interferometr </a:t>
            </a:r>
            <a:r>
              <a:rPr lang="cs-CZ" sz="2000" dirty="0"/>
              <a:t>– důkaz konstantní rychlosti </a:t>
            </a:r>
            <a:r>
              <a:rPr lang="cs-CZ" sz="2000" dirty="0" smtClean="0"/>
              <a:t>světla: 1881</a:t>
            </a:r>
            <a:endParaRPr lang="cs-CZ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000" dirty="0" smtClean="0"/>
              <a:t>1887 – Michelsonův-Morleyův experiment – vyvrátil existenci éteru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Podnítil vznik STR (Einstein)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6499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IF v praxi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0" y="6926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dirty="0" smtClean="0">
                <a:solidFill>
                  <a:srgbClr val="FF0000"/>
                </a:solidFill>
              </a:rPr>
              <a:t>Interferometr </a:t>
            </a:r>
            <a:r>
              <a:rPr lang="cs-CZ" sz="2400" dirty="0">
                <a:solidFill>
                  <a:srgbClr val="FF0000"/>
                </a:solidFill>
              </a:rPr>
              <a:t>– </a:t>
            </a:r>
            <a:r>
              <a:rPr lang="cs-CZ" sz="2400" dirty="0" smtClean="0"/>
              <a:t>přístroj na měření rozdílů velmi malých délek</a:t>
            </a:r>
            <a:endParaRPr lang="cs-CZ" sz="2400" dirty="0" smtClean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1261989"/>
            <a:ext cx="9071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B0F0"/>
                </a:solidFill>
              </a:rPr>
              <a:t>LIGO</a:t>
            </a:r>
            <a:r>
              <a:rPr lang="cs-CZ" sz="2200" dirty="0"/>
              <a:t> </a:t>
            </a:r>
            <a:r>
              <a:rPr lang="cs-CZ" sz="2200" dirty="0" smtClean="0"/>
              <a:t>– Laser </a:t>
            </a:r>
            <a:r>
              <a:rPr lang="cs-CZ" sz="2200" dirty="0" err="1"/>
              <a:t>Interferometer</a:t>
            </a:r>
            <a:r>
              <a:rPr lang="cs-CZ" sz="2200" dirty="0"/>
              <a:t> </a:t>
            </a:r>
            <a:r>
              <a:rPr lang="cs-CZ" sz="2200" dirty="0" err="1"/>
              <a:t>Gravitational-Wave</a:t>
            </a:r>
            <a:r>
              <a:rPr lang="cs-CZ" sz="2200" dirty="0"/>
              <a:t> </a:t>
            </a:r>
            <a:r>
              <a:rPr lang="cs-CZ" sz="2200" dirty="0" err="1" smtClean="0"/>
              <a:t>Observatory</a:t>
            </a:r>
            <a:r>
              <a:rPr lang="cs-CZ" sz="2200" dirty="0" smtClean="0"/>
              <a:t> (2002)</a:t>
            </a:r>
            <a:endParaRPr lang="cs-CZ" sz="2200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1" t="15780" r="28786" b="8210"/>
          <a:stretch/>
        </p:blipFill>
        <p:spPr bwMode="auto">
          <a:xfrm>
            <a:off x="71968" y="3809823"/>
            <a:ext cx="3707943" cy="301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Laboratoire d&amp;#39;Annecy de Physique des Particules - Advanced Virgo: How to  adapt to the spread of vi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0416"/>
            <a:ext cx="52197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1968" y="1772816"/>
            <a:ext cx="8396850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dirty="0" smtClean="0"/>
              <a:t>14. 9. 2015 – první přímá detekce gravitačních vln (Einstein OTR)</a:t>
            </a:r>
          </a:p>
          <a:p>
            <a:pPr>
              <a:lnSpc>
                <a:spcPct val="150000"/>
              </a:lnSpc>
            </a:pPr>
            <a:r>
              <a:rPr lang="cs-CZ" sz="2200" dirty="0"/>
              <a:t>Měřitelný dráhový rozdíl: 10</a:t>
            </a:r>
            <a:r>
              <a:rPr lang="cs-CZ" sz="2200" baseline="30000" dirty="0"/>
              <a:t>-18</a:t>
            </a:r>
            <a:r>
              <a:rPr lang="cs-CZ" sz="2200" dirty="0"/>
              <a:t> </a:t>
            </a:r>
            <a:r>
              <a:rPr lang="cs-CZ" sz="2200" dirty="0" smtClean="0"/>
              <a:t>m (jádro atomu: 10</a:t>
            </a:r>
            <a:r>
              <a:rPr lang="cs-CZ" sz="2200" baseline="30000" dirty="0" smtClean="0"/>
              <a:t>-15</a:t>
            </a:r>
            <a:r>
              <a:rPr lang="cs-CZ" sz="2200" dirty="0" smtClean="0"/>
              <a:t> m)</a:t>
            </a:r>
            <a:endParaRPr lang="cs-CZ" sz="2200" dirty="0"/>
          </a:p>
          <a:p>
            <a:pPr>
              <a:lnSpc>
                <a:spcPct val="150000"/>
              </a:lnSpc>
            </a:pPr>
            <a:r>
              <a:rPr lang="cs-CZ" sz="2200" dirty="0" smtClean="0"/>
              <a:t>Délka IF ramen: 4 km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004" y="3861048"/>
            <a:ext cx="8001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42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olograms, Holographic Devices and Content - Euclideon Holo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77" y="957382"/>
            <a:ext cx="8002846" cy="591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IF v praxi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70576" y="936963"/>
            <a:ext cx="8573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2. Holografie</a:t>
            </a:r>
          </a:p>
        </p:txBody>
      </p:sp>
    </p:spTree>
    <p:extLst>
      <p:ext uri="{BB962C8B-B14F-4D97-AF65-F5344CB8AC3E}">
        <p14:creationId xmlns:p14="http://schemas.microsoft.com/office/powerpoint/2010/main" val="21699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5356897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IF v praxi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53949" y="548680"/>
                <a:ext cx="5302948" cy="1204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>
                    <a:solidFill>
                      <a:srgbClr val="FF0000"/>
                    </a:solidFill>
                  </a:rPr>
                  <a:t>3. Tenké vrstvy 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cs-CZ" sz="2400" dirty="0" smtClean="0">
                    <a:solidFill>
                      <a:schemeClr val="tx1"/>
                    </a:solidFill>
                  </a:rPr>
                  <a:t>antireflexní vrstvy objektivů, brýlí: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cs-CZ" sz="2400" dirty="0" smtClean="0">
                    <a:solidFill>
                      <a:schemeClr val="tx1"/>
                    </a:solidFill>
                  </a:rPr>
                  <a:t>tloušťka: 100 nm (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r>
                      <a:rPr lang="cs-CZ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cs-CZ" sz="2400" dirty="0" smtClean="0">
                    <a:solidFill>
                      <a:schemeClr val="tx1"/>
                    </a:solidFill>
                  </a:rPr>
                  <a:t>)</a:t>
                </a:r>
                <a:endParaRPr lang="cs-CZ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9" y="548680"/>
                <a:ext cx="5302948" cy="1204817"/>
              </a:xfrm>
              <a:prstGeom prst="rect">
                <a:avLst/>
              </a:prstGeom>
              <a:blipFill rotWithShape="1">
                <a:blip r:embed="rId2"/>
                <a:stretch>
                  <a:fillRect l="-1839" t="-3535" b="-727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Antireflexní úprava - lépe vypadat, lépe vidět - Moderní opti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897" y="0"/>
            <a:ext cx="3787103" cy="181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rýlová sk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" y="1760385"/>
            <a:ext cx="9125796" cy="509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86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2851</TotalTime>
  <Words>644</Words>
  <Application>Microsoft Office PowerPoint</Application>
  <PresentationFormat>Předvádění na obrazovce (4:3)</PresentationFormat>
  <Paragraphs>111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Horizont</vt:lpstr>
      <vt:lpstr>VLNOVÁ OPTIKA  </vt:lpstr>
      <vt:lpstr>VLNOVÁ OPTIKA – KVANTOVÁ OPTIKA</vt:lpstr>
      <vt:lpstr>Interference světla</vt:lpstr>
      <vt:lpstr>IF světla – youngův experiment</vt:lpstr>
      <vt:lpstr>IF maxima a minima</vt:lpstr>
      <vt:lpstr>IF v praxi</vt:lpstr>
      <vt:lpstr>IF v praxi</vt:lpstr>
      <vt:lpstr>IF v praxi</vt:lpstr>
      <vt:lpstr>IF v praxi</vt:lpstr>
      <vt:lpstr>Difrakce světla</vt:lpstr>
      <vt:lpstr>Difrakce světla</vt:lpstr>
      <vt:lpstr>Difrakce světla na optické mřížce</vt:lpstr>
      <vt:lpstr>Difrakce světla na optické mřížce</vt:lpstr>
      <vt:lpstr>Měření vlnové délky světla</vt:lpstr>
      <vt:lpstr>Difrakce světla na optické mřížce</vt:lpstr>
      <vt:lpstr>Difrakce světla na optické mřížce</vt:lpstr>
      <vt:lpstr>Difrakce světla na optické mřížce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Praktické i nepraktické využití lineárně polarizovaného světla</dc:title>
  <dc:creator>Čeněk Kodejška</dc:creator>
  <cp:lastModifiedBy>imhotep</cp:lastModifiedBy>
  <cp:revision>146</cp:revision>
  <dcterms:created xsi:type="dcterms:W3CDTF">2012-10-06T08:49:57Z</dcterms:created>
  <dcterms:modified xsi:type="dcterms:W3CDTF">2021-11-14T16:07:54Z</dcterms:modified>
</cp:coreProperties>
</file>