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0" r:id="rId4"/>
    <p:sldId id="279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828779"/>
            <a:ext cx="9144000" cy="91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u="sng" dirty="0">
                <a:ea typeface="Times New Roman"/>
                <a:cs typeface="Calibri"/>
              </a:rPr>
              <a:t>vnitřní odpor zdroje</a:t>
            </a:r>
            <a:r>
              <a:rPr lang="cs-CZ" sz="2400" dirty="0">
                <a:ea typeface="Times New Roman"/>
                <a:cs typeface="Calibri"/>
              </a:rPr>
              <a:t> – každý zdroj elektrické energie klade průchodu proudu určitý odpor </a:t>
            </a:r>
            <a:r>
              <a:rPr lang="cs-CZ" sz="2400" b="1" i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</a:t>
            </a:r>
            <a:r>
              <a:rPr lang="cs-CZ" sz="2400" b="1" i="1" baseline="-250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20" name="Obrázek 19" descr="http://inter.elektronika.sweb.cz/2_soubory/image0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8337" y="2403591"/>
            <a:ext cx="5267325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 descr="http://inter.elektronika.sweb.cz/2_soubory/image0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2892507"/>
            <a:ext cx="4561445" cy="26395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/>
              <p:cNvSpPr/>
              <p:nvPr/>
            </p:nvSpPr>
            <p:spPr>
              <a:xfrm>
                <a:off x="-6627" y="798819"/>
                <a:ext cx="9144000" cy="3914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Calibri"/>
                  </a:rPr>
                  <a:t>a) nezatížený 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zdroj: 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𝑰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𝟎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𝐀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 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𝑼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ea typeface="Times New Roman"/>
                    <a:cs typeface="Calibri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U</a:t>
                </a:r>
                <a:r>
                  <a:rPr lang="cs-CZ" sz="2400" dirty="0">
                    <a:ea typeface="Times New Roman"/>
                    <a:cs typeface="Calibri"/>
                  </a:rPr>
                  <a:t> – napětí na svorkách zdroje (svorkové napětí)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U</a:t>
                </a:r>
                <a:r>
                  <a:rPr lang="cs-CZ" sz="2400" b="1" baseline="-250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0</a:t>
                </a:r>
                <a:r>
                  <a:rPr lang="cs-CZ" sz="2400" dirty="0">
                    <a:ea typeface="Times New Roman"/>
                    <a:cs typeface="Calibri"/>
                  </a:rPr>
                  <a:t> – napětí naprázdno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i="1" dirty="0" err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U</a:t>
                </a:r>
                <a:r>
                  <a:rPr lang="cs-CZ" sz="2400" b="1" baseline="-25000" dirty="0" err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e</a:t>
                </a:r>
                <a:r>
                  <a:rPr lang="cs-CZ" sz="2400" dirty="0">
                    <a:ea typeface="Times New Roman"/>
                    <a:cs typeface="Calibri"/>
                  </a:rPr>
                  <a:t> – elektromotorické napětí zdroje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ea typeface="Times New Roman"/>
                    <a:cs typeface="Calibri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Calibri"/>
                  </a:rPr>
                  <a:t>b) zatížený 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zdroj: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𝑰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≠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𝟎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𝐀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  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𝑒</m:t>
                        </m:r>
                      </m:sub>
                    </m:sSub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𝑈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+</m:t>
                    </m:r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𝑖</m:t>
                        </m:r>
                      </m:sub>
                    </m:sSub>
                  </m:oMath>
                </a14:m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27" y="798819"/>
                <a:ext cx="9144000" cy="3914918"/>
              </a:xfrm>
              <a:prstGeom prst="rect">
                <a:avLst/>
              </a:prstGeom>
              <a:blipFill rotWithShape="1">
                <a:blip r:embed="rId3"/>
                <a:stretch>
                  <a:fillRect l="-1067" t="-467" b="-14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-6627" y="5733256"/>
                <a:ext cx="9144000" cy="5170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𝑼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𝒆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27" y="5733256"/>
                <a:ext cx="9144000" cy="5170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-6627" y="5301208"/>
            <a:ext cx="915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</a:t>
            </a:r>
            <a:r>
              <a:rPr lang="cs-CZ" sz="2400" b="1" dirty="0" smtClean="0">
                <a:solidFill>
                  <a:srgbClr val="FF0000"/>
                </a:solidFill>
              </a:rPr>
              <a:t>vorkové napětí –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0" y="6309320"/>
            <a:ext cx="5302862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U</a:t>
            </a:r>
            <a:r>
              <a:rPr lang="cs-CZ" sz="2400" b="1" baseline="-250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cs-CZ" sz="2400" dirty="0">
                <a:ea typeface="Times New Roman"/>
                <a:cs typeface="Calibri"/>
              </a:rPr>
              <a:t> – úbytek napětí na vnitřním odporu </a:t>
            </a:r>
            <a:r>
              <a:rPr lang="cs-CZ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</a:t>
            </a:r>
            <a:r>
              <a:rPr lang="cs-CZ" sz="2400" b="1" baseline="-250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</a:t>
            </a:r>
            <a:endParaRPr lang="cs-CZ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77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0" y="1268760"/>
                <a:ext cx="9144000" cy="1791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d</a:t>
                </a:r>
                <a:r>
                  <a:rPr lang="cs-CZ" sz="2400" dirty="0" smtClean="0">
                    <a:ea typeface="Times New Roman"/>
                    <a:cs typeface="Calibri"/>
                  </a:rPr>
                  <a:t>o předchozího vztahu dosadíme z Ohmova zákona pro část obvodu: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𝑅𝐼</m:t>
                    </m:r>
                    <m:r>
                      <a:rPr lang="cs-CZ" sz="2400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𝑒</m:t>
                        </m:r>
                      </m:sub>
                    </m:sSub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−</m:t>
                    </m:r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𝐼</m:t>
                    </m:r>
                  </m:oMath>
                </a14:m>
                <a:r>
                  <a:rPr lang="cs-CZ" sz="2400" dirty="0" smtClean="0">
                    <a:ea typeface="Times New Roman"/>
                    <a:cs typeface="Calibri"/>
                  </a:rPr>
                  <a:t/>
                </a:r>
                <a:br>
                  <a:rPr lang="cs-CZ" sz="2400" dirty="0" smtClean="0">
                    <a:ea typeface="Times New Roman"/>
                    <a:cs typeface="Calibri"/>
                  </a:rPr>
                </a:br>
                <a:r>
                  <a:rPr lang="cs-CZ" sz="2400" dirty="0" smtClean="0">
                    <a:ea typeface="Times New Roman"/>
                    <a:cs typeface="Calibri"/>
                  </a:rPr>
                  <a:t>resp</a:t>
                </a:r>
                <a:r>
                  <a:rPr lang="cs-CZ" sz="2400" dirty="0">
                    <a:ea typeface="Times New Roman"/>
                    <a:cs typeface="Calibri"/>
                  </a:rPr>
                  <a:t>. </a:t>
                </a:r>
                <a14:m>
                  <m:oMath xmlns:m="http://schemas.openxmlformats.org/officeDocument/2006/math"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𝑅𝐼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+</m:t>
                    </m:r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𝐼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cs-CZ" sz="2400" dirty="0">
                    <a:ea typeface="Times New Roman"/>
                    <a:cs typeface="Calibri"/>
                  </a:rPr>
                  <a:t> </a:t>
                </a:r>
                <a:r>
                  <a:rPr lang="cs-CZ" sz="2400" dirty="0" smtClean="0">
                    <a:ea typeface="Times New Roman"/>
                    <a:cs typeface="Calibri"/>
                  </a:rPr>
                  <a:t/>
                </a:r>
                <a:br>
                  <a:rPr lang="cs-CZ" sz="2400" dirty="0" smtClean="0">
                    <a:ea typeface="Times New Roman"/>
                    <a:cs typeface="Calibri"/>
                  </a:rPr>
                </a:br>
                <a:r>
                  <a:rPr lang="cs-CZ" sz="2400" dirty="0" smtClean="0">
                    <a:ea typeface="Times New Roman"/>
                    <a:cs typeface="Calibri"/>
                  </a:rPr>
                  <a:t>resp</a:t>
                </a:r>
                <a:r>
                  <a:rPr lang="cs-CZ" sz="2400" dirty="0">
                    <a:ea typeface="Times New Roman"/>
                    <a:cs typeface="Calibri"/>
                  </a:rPr>
                  <a:t>. </a:t>
                </a:r>
                <a14:m>
                  <m:oMath xmlns:m="http://schemas.openxmlformats.org/officeDocument/2006/math"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𝐼</m:t>
                    </m:r>
                    <m:d>
                      <m:d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d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𝑅</m:t>
                        </m:r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+</m:t>
                        </m:r>
                        <m:sSub>
                          <m:sSubPr>
                            <m:ctrlP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cs-CZ" sz="2400" dirty="0" smtClean="0">
                    <a:ea typeface="Times New Roman"/>
                    <a:cs typeface="Times New Roman"/>
                  </a:rPr>
                  <a:t> a vyjádříme proud </a:t>
                </a:r>
                <a:r>
                  <a:rPr lang="cs-CZ" sz="2400" i="1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I</a:t>
                </a:r>
                <a:endParaRPr lang="cs-CZ" sz="2400" i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8760"/>
                <a:ext cx="9144000" cy="1791260"/>
              </a:xfrm>
              <a:prstGeom prst="rect">
                <a:avLst/>
              </a:prstGeom>
              <a:blipFill rotWithShape="1">
                <a:blip r:embed="rId2"/>
                <a:stretch>
                  <a:fillRect l="-867" t="-1020" b="-54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0" y="3212976"/>
            <a:ext cx="91440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elektrický proud dodávaný </a:t>
            </a: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zdrojem</a:t>
            </a:r>
            <a:endParaRPr lang="cs-CZ" sz="2400" dirty="0">
              <a:ea typeface="Times New Roman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0" y="3735191"/>
                <a:ext cx="9144000" cy="8459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𝑰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𝒆</m:t>
                              </m:r>
                            </m:sub>
                          </m:sSub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𝑹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𝒊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35191"/>
                <a:ext cx="9144000" cy="8459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0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 descr="http://techmania.cz/edutorium/data/fil_133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2132856"/>
            <a:ext cx="4860544" cy="333885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-7663" y="1458298"/>
            <a:ext cx="457966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a typeface="Times New Roman"/>
                <a:cs typeface="Calibri"/>
              </a:rPr>
              <a:t> </a:t>
            </a:r>
            <a:r>
              <a:rPr lang="cs-CZ" sz="2000" b="1" dirty="0" smtClean="0">
                <a:solidFill>
                  <a:srgbClr val="FF0000"/>
                </a:solidFill>
                <a:ea typeface="Times New Roman"/>
                <a:cs typeface="Calibri"/>
              </a:rPr>
              <a:t>závislost </a:t>
            </a:r>
            <a:r>
              <a:rPr lang="cs-CZ" sz="2000" b="1" dirty="0">
                <a:solidFill>
                  <a:srgbClr val="FF0000"/>
                </a:solidFill>
                <a:ea typeface="Times New Roman"/>
                <a:cs typeface="Calibri"/>
              </a:rPr>
              <a:t>velikosti svorkového napětí na proudu </a:t>
            </a:r>
            <a:r>
              <a:rPr lang="cs-CZ" sz="2000" b="1" dirty="0" smtClean="0">
                <a:solidFill>
                  <a:srgbClr val="FF0000"/>
                </a:solidFill>
                <a:ea typeface="Times New Roman"/>
                <a:cs typeface="Calibri"/>
              </a:rPr>
              <a:t>procházejícího </a:t>
            </a:r>
            <a:r>
              <a:rPr lang="cs-CZ" sz="2000" b="1" dirty="0">
                <a:solidFill>
                  <a:srgbClr val="FF0000"/>
                </a:solidFill>
                <a:ea typeface="Times New Roman"/>
                <a:cs typeface="Calibri"/>
              </a:rPr>
              <a:t>obvodem</a:t>
            </a:r>
            <a:endParaRPr lang="cs-CZ" sz="20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000" b="1" u="sng" dirty="0">
                <a:ea typeface="Times New Roman"/>
                <a:cs typeface="Calibri"/>
              </a:rPr>
              <a:t>tvrdý zdroj</a:t>
            </a:r>
            <a:r>
              <a:rPr lang="cs-CZ" sz="2000" dirty="0">
                <a:ea typeface="Times New Roman"/>
                <a:cs typeface="Calibri"/>
              </a:rPr>
              <a:t> (kvalitní) </a:t>
            </a:r>
            <a:r>
              <a:rPr lang="cs-CZ" sz="20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000" dirty="0">
                <a:ea typeface="Times New Roman"/>
                <a:cs typeface="Calibri"/>
              </a:rPr>
              <a:t> dochází k nepatrnému poklesu </a:t>
            </a:r>
            <a:r>
              <a:rPr lang="cs-CZ" sz="2000" dirty="0" smtClean="0">
                <a:ea typeface="Times New Roman"/>
                <a:cs typeface="Calibri"/>
              </a:rPr>
              <a:t>napětí </a:t>
            </a:r>
            <a:r>
              <a:rPr lang="cs-CZ" sz="2000" dirty="0">
                <a:ea typeface="Times New Roman"/>
                <a:cs typeface="Calibri"/>
              </a:rPr>
              <a:t>při průchodu velkých proudů </a:t>
            </a:r>
            <a:r>
              <a:rPr lang="cs-CZ" sz="20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000" dirty="0">
                <a:ea typeface="Times New Roman"/>
                <a:cs typeface="Calibri"/>
              </a:rPr>
              <a:t> př. akumulátor</a:t>
            </a:r>
            <a:endParaRPr lang="cs-CZ" sz="20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000" b="1" u="sng" dirty="0">
                <a:ea typeface="Times New Roman"/>
                <a:cs typeface="Calibri"/>
              </a:rPr>
              <a:t>měkký zdroj</a:t>
            </a:r>
            <a:r>
              <a:rPr lang="cs-CZ" sz="2000" dirty="0">
                <a:ea typeface="Times New Roman"/>
                <a:cs typeface="Calibri"/>
              </a:rPr>
              <a:t> (nekvalitní) </a:t>
            </a:r>
            <a:r>
              <a:rPr lang="cs-CZ" sz="20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000" dirty="0">
                <a:ea typeface="Times New Roman"/>
                <a:cs typeface="Calibri"/>
              </a:rPr>
              <a:t> rychlý pokles svorkového </a:t>
            </a:r>
            <a:r>
              <a:rPr lang="cs-CZ" sz="2000" dirty="0" smtClean="0">
                <a:ea typeface="Times New Roman"/>
                <a:cs typeface="Calibri"/>
              </a:rPr>
              <a:t>napětí </a:t>
            </a:r>
            <a:r>
              <a:rPr lang="cs-CZ" sz="2000" dirty="0">
                <a:ea typeface="Times New Roman"/>
                <a:cs typeface="Calibri"/>
              </a:rPr>
              <a:t>při zatížení </a:t>
            </a:r>
            <a:r>
              <a:rPr lang="cs-CZ" sz="20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000" dirty="0">
                <a:ea typeface="Times New Roman"/>
                <a:cs typeface="Calibri"/>
              </a:rPr>
              <a:t> př. téměř vybitý monočlánek </a:t>
            </a:r>
            <a:r>
              <a:rPr lang="cs-CZ" sz="20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000" dirty="0">
                <a:ea typeface="Times New Roman"/>
                <a:cs typeface="Calibri"/>
              </a:rPr>
              <a:t> </a:t>
            </a:r>
            <a:r>
              <a:rPr lang="cs-CZ" sz="2000" u="sng" dirty="0" smtClean="0">
                <a:solidFill>
                  <a:srgbClr val="FF0000"/>
                </a:solidFill>
                <a:ea typeface="Times New Roman"/>
                <a:cs typeface="Calibri"/>
              </a:rPr>
              <a:t>napětí </a:t>
            </a:r>
            <a:r>
              <a:rPr lang="cs-CZ" sz="2000" u="sng" dirty="0">
                <a:solidFill>
                  <a:srgbClr val="FF0000"/>
                </a:solidFill>
                <a:ea typeface="Times New Roman"/>
                <a:cs typeface="Calibri"/>
              </a:rPr>
              <a:t>baterie je třeba měřit nikoliv pouze voltmetrem </a:t>
            </a:r>
            <a:r>
              <a:rPr lang="cs-CZ" sz="2000" u="sng" dirty="0" smtClean="0">
                <a:solidFill>
                  <a:srgbClr val="FF0000"/>
                </a:solidFill>
                <a:ea typeface="Times New Roman"/>
                <a:cs typeface="Calibri"/>
              </a:rPr>
              <a:t>(</a:t>
            </a:r>
            <a:r>
              <a:rPr lang="cs-CZ" sz="2000" u="sng" dirty="0">
                <a:solidFill>
                  <a:srgbClr val="FF0000"/>
                </a:solidFill>
                <a:ea typeface="Times New Roman"/>
                <a:cs typeface="Calibri"/>
              </a:rPr>
              <a:t>ten měří pouze napětí naprázdno), ale při zatížení </a:t>
            </a:r>
            <a:r>
              <a:rPr lang="cs-CZ" sz="2000" u="sng" dirty="0" smtClean="0">
                <a:solidFill>
                  <a:srgbClr val="FF0000"/>
                </a:solidFill>
                <a:ea typeface="Times New Roman"/>
                <a:cs typeface="Calibri"/>
              </a:rPr>
              <a:t>např</a:t>
            </a:r>
            <a:r>
              <a:rPr lang="cs-CZ" sz="2000" u="sng" dirty="0">
                <a:solidFill>
                  <a:srgbClr val="FF0000"/>
                </a:solidFill>
                <a:ea typeface="Times New Roman"/>
                <a:cs typeface="Calibri"/>
              </a:rPr>
              <a:t>. </a:t>
            </a:r>
            <a:r>
              <a:rPr lang="cs-CZ" sz="2000" u="sng" dirty="0" smtClean="0">
                <a:solidFill>
                  <a:srgbClr val="FF0000"/>
                </a:solidFill>
                <a:ea typeface="Times New Roman"/>
                <a:cs typeface="Calibri"/>
              </a:rPr>
              <a:t>žárovkou</a:t>
            </a:r>
            <a:endParaRPr lang="cs-CZ" sz="2000" dirty="0">
              <a:ea typeface="Times New Roman"/>
              <a:cs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8" y="792087"/>
            <a:ext cx="914348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Zatěžovací charakteristika zdroje (VA charakteristika zdroje)</a:t>
            </a:r>
            <a:endParaRPr lang="cs-CZ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68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518" y="792087"/>
            <a:ext cx="914348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Zatěžovací charakteristika zdroje (VA charakteristika zdroje)</a:t>
            </a:r>
            <a:endParaRPr lang="cs-CZ" sz="2800" dirty="0">
              <a:ea typeface="Times New Roman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18" y="1942952"/>
                <a:ext cx="9143482" cy="34011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zkratový proud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𝑰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𝒛</m:t>
                        </m:r>
                      </m:sub>
                    </m:sSub>
                  </m:oMath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𝑰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𝒛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𝒊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Calibri"/>
                  </a:rPr>
                  <a:t> 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při spojení nakrátko </a:t>
                </a:r>
                <a:r>
                  <a:rPr lang="cs-CZ" sz="2400" dirty="0" smtClean="0">
                    <a:ea typeface="Times New Roman"/>
                    <a:cs typeface="Calibri"/>
                  </a:rPr>
                  <a:t/>
                </a:r>
                <a:br>
                  <a:rPr lang="cs-CZ" sz="2400" dirty="0" smtClean="0">
                    <a:ea typeface="Times New Roman"/>
                    <a:cs typeface="Calibri"/>
                  </a:rPr>
                </a:br>
                <a:r>
                  <a:rPr lang="cs-CZ" sz="2400" dirty="0" smtClean="0">
                    <a:ea typeface="Times New Roman"/>
                    <a:cs typeface="Calibri"/>
                  </a:rPr>
                  <a:t>(</a:t>
                </a:r>
                <a:r>
                  <a:rPr lang="cs-CZ" sz="2400" dirty="0">
                    <a:ea typeface="Times New Roman"/>
                    <a:cs typeface="Calibri"/>
                  </a:rPr>
                  <a:t>natvrdo spojíme svorky zdroje, takže svorkové napětí </a:t>
                </a:r>
                <a:r>
                  <a:rPr lang="cs-CZ" sz="2400" i="1" dirty="0">
                    <a:effectLst/>
                    <a:latin typeface="Times New Roman"/>
                    <a:ea typeface="Times New Roman"/>
                    <a:cs typeface="Times New Roman"/>
                  </a:rPr>
                  <a:t>U</a:t>
                </a:r>
                <a:r>
                  <a:rPr lang="cs-CZ" sz="2400" dirty="0">
                    <a:ea typeface="Times New Roman"/>
                    <a:cs typeface="Calibri"/>
                  </a:rPr>
                  <a:t> = 0 </a:t>
                </a:r>
                <a:r>
                  <a:rPr lang="cs-CZ" sz="2400" dirty="0">
                    <a:effectLst/>
                    <a:latin typeface="Times New Roman"/>
                    <a:ea typeface="Times New Roman"/>
                    <a:cs typeface="Times New Roman"/>
                  </a:rPr>
                  <a:t>V</a:t>
                </a:r>
                <a:r>
                  <a:rPr lang="cs-CZ" sz="2400" dirty="0" smtClean="0">
                    <a:ea typeface="Times New Roman"/>
                    <a:cs typeface="Calibri"/>
                  </a:rPr>
                  <a:t>)</a:t>
                </a: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může dosahovat až několik ampér </a:t>
                </a:r>
                <a:r>
                  <a:rPr lang="cs-CZ" sz="2400" dirty="0" smtClean="0">
                    <a:ea typeface="Times New Roman"/>
                    <a:cs typeface="Calibri"/>
                  </a:rPr>
                  <a:t>(v</a:t>
                </a:r>
                <a:r>
                  <a:rPr lang="cs-CZ" sz="2400" dirty="0">
                    <a:ea typeface="Times New Roman"/>
                    <a:cs typeface="Calibri"/>
                  </a:rPr>
                  <a:t> závislosti na typu zapojení)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" y="1942952"/>
                <a:ext cx="9143482" cy="3401187"/>
              </a:xfrm>
              <a:prstGeom prst="rect">
                <a:avLst/>
              </a:prstGeom>
              <a:blipFill rotWithShape="1">
                <a:blip r:embed="rId2"/>
                <a:stretch>
                  <a:fillRect l="-1000" t="-538" b="-23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8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518" y="792087"/>
            <a:ext cx="9143482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Ochrana proti velkým proudům</a:t>
            </a:r>
            <a:endParaRPr lang="cs-CZ" sz="2800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357714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u="sng" dirty="0">
                <a:ea typeface="Times New Roman"/>
                <a:cs typeface="Calibri"/>
              </a:rPr>
              <a:t>pojistky</a:t>
            </a:r>
            <a:r>
              <a:rPr lang="cs-CZ" sz="2400" dirty="0">
                <a:ea typeface="Times New Roman"/>
                <a:cs typeface="Calibri"/>
              </a:rPr>
              <a:t> </a:t>
            </a:r>
            <a:r>
              <a:rPr lang="cs-CZ" sz="24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400" dirty="0">
                <a:ea typeface="Times New Roman"/>
                <a:cs typeface="Calibri"/>
              </a:rPr>
              <a:t> protékající proud roztaví vnitřní drátek; nebezpečí požáru z jiskřiště; nenahrazovat pojistku hřebíkem</a:t>
            </a:r>
            <a:r>
              <a:rPr lang="cs-CZ" sz="2400" dirty="0" smtClean="0">
                <a:ea typeface="Times New Roman"/>
                <a:cs typeface="Calibri"/>
              </a:rPr>
              <a:t>!!!</a:t>
            </a:r>
          </a:p>
        </p:txBody>
      </p:sp>
      <p:pic>
        <p:nvPicPr>
          <p:cNvPr id="10" name="Obrázek 9" descr="http://www.spa-studio.cz/trw/308x318/uploads/assets/m-pojistka-pro-kompresor-10amp-30122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31759"/>
            <a:ext cx="2393063" cy="23930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11" name="Obrázek 10" descr="http://www.elektroodbyt.cz/src/images/goods/LB_23134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72" y="2731759"/>
            <a:ext cx="2359845" cy="34174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12" name="Obrázek 11" descr="http://upload.wikimedia.org/wikipedia/commons/thumb/7/72/Cartridge_Fuse_letters.svg/343px-Cartridge_Fuse_letters.svg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40296" y="2714064"/>
            <a:ext cx="4183200" cy="3452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9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19. </a:t>
            </a:r>
            <a:r>
              <a:rPr lang="cs-CZ" sz="3600" dirty="0"/>
              <a:t>O</a:t>
            </a:r>
            <a:r>
              <a:rPr lang="cs-CZ" sz="3600" dirty="0" smtClean="0"/>
              <a:t>hmův zákon pro celý obvod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518" y="792087"/>
            <a:ext cx="9143482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Ochrana proti velkým proudům</a:t>
            </a:r>
            <a:endParaRPr lang="cs-CZ" sz="2800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35771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u="sng" dirty="0"/>
              <a:t>jističe</a:t>
            </a:r>
            <a:endParaRPr lang="cs-CZ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velký vnitřní odpor u zdrojů vysokého napětí (VN) při experimentech v elektrostatice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i při napětí řádově několika tisíc </a:t>
            </a:r>
            <a:r>
              <a:rPr lang="cs-CZ" sz="2400" dirty="0" err="1"/>
              <a:t>kV</a:t>
            </a:r>
            <a:r>
              <a:rPr lang="cs-CZ" sz="2400" dirty="0"/>
              <a:t> protékají bezpečné proudy</a:t>
            </a:r>
          </a:p>
        </p:txBody>
      </p:sp>
      <p:pic>
        <p:nvPicPr>
          <p:cNvPr id="9" name="Obrázek 8" descr="http://www.stbazar.cz/fotky40541/fotos/_vyr_436f_bm01832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80578"/>
            <a:ext cx="2710732" cy="337790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13" name="Obrázek 12" descr="http://fyzika.jreichl.com/data/E_stridavy_proud_soubory/image0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461" y="3001153"/>
            <a:ext cx="2788019" cy="338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http://www.elektric.cz/files/dl/1/58/jistic%20vnitrek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01036"/>
            <a:ext cx="2644811" cy="3357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6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216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73</cp:revision>
  <dcterms:created xsi:type="dcterms:W3CDTF">2014-08-31T07:20:26Z</dcterms:created>
  <dcterms:modified xsi:type="dcterms:W3CDTF">2014-11-02T13:02:10Z</dcterms:modified>
</cp:coreProperties>
</file>