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38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976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25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62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63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1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6.9.2014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88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6.9.2014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46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6.9.2014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05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FDFF-0F92-42C9-A2D1-5C1E98F5A3F7}" type="datetimeFigureOut">
              <a:rPr lang="cs-CZ" smtClean="0"/>
              <a:t>6.9.2014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728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FDFF-0F92-42C9-A2D1-5C1E98F5A3F7}" type="datetimeFigureOut">
              <a:rPr lang="cs-CZ" smtClean="0"/>
              <a:t>6.9.2014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978A-36B1-4EDB-9665-C7EC6102C9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8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11. Kapacita vodiče. Kondenzátor.</a:t>
            </a:r>
            <a:endParaRPr lang="cs-CZ" sz="4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1556792"/>
            <a:ext cx="9144000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 smtClean="0">
                <a:ea typeface="Times New Roman"/>
                <a:cs typeface="Calibri"/>
              </a:rPr>
              <a:t>ne</a:t>
            </a:r>
            <a:r>
              <a:rPr lang="cs-CZ" sz="2400" dirty="0">
                <a:ea typeface="Times New Roman"/>
                <a:cs typeface="Calibri"/>
              </a:rPr>
              <a:t>, množství náboje je omezené tvarem a velikostí předmětu</a:t>
            </a:r>
            <a:endParaRPr lang="cs-CZ" sz="2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Calibri"/>
              </a:rPr>
              <a:t>počet částic – nábojů – na vodiči je omezený</a:t>
            </a:r>
            <a:endParaRPr lang="cs-CZ" sz="2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Calibri"/>
              </a:rPr>
              <a:t>každý vodič má tedy určitou </a:t>
            </a:r>
            <a:r>
              <a:rPr lang="cs-CZ" sz="2400" b="1" dirty="0">
                <a:solidFill>
                  <a:srgbClr val="FF0000"/>
                </a:solidFill>
                <a:ea typeface="Times New Roman"/>
                <a:cs typeface="Calibri"/>
              </a:rPr>
              <a:t>kapacitu</a:t>
            </a:r>
            <a:endParaRPr lang="cs-CZ" sz="2400" dirty="0">
              <a:ea typeface="Times New Roman"/>
              <a:cs typeface="Times New Roman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1095127"/>
            <a:ext cx="9144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ea typeface="Times New Roman"/>
                <a:cs typeface="Calibri"/>
              </a:rPr>
              <a:t>??? Můžeme na vodič (kouli, desku) přenést libovolně velký náboj</a:t>
            </a:r>
            <a:r>
              <a:rPr lang="cs-CZ" sz="2400" dirty="0" smtClean="0">
                <a:ea typeface="Times New Roman"/>
                <a:cs typeface="Calibri"/>
              </a:rPr>
              <a:t>?</a:t>
            </a:r>
            <a:endParaRPr lang="cs-CZ" sz="2400" dirty="0">
              <a:ea typeface="Times New Roman"/>
              <a:cs typeface="Times New Roman"/>
            </a:endParaRPr>
          </a:p>
        </p:txBody>
      </p: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5940152" y="3115994"/>
            <a:ext cx="2401887" cy="2994025"/>
            <a:chOff x="883" y="1170"/>
            <a:chExt cx="1513" cy="1886"/>
          </a:xfrm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1461" y="1445"/>
              <a:ext cx="268" cy="1293"/>
            </a:xfrm>
            <a:custGeom>
              <a:avLst/>
              <a:gdLst>
                <a:gd name="T0" fmla="*/ 0 w 348"/>
                <a:gd name="T1" fmla="*/ 0 h 1652"/>
                <a:gd name="T2" fmla="*/ 348 w 348"/>
                <a:gd name="T3" fmla="*/ 0 h 1652"/>
                <a:gd name="T4" fmla="*/ 348 w 348"/>
                <a:gd name="T5" fmla="*/ 1652 h 1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8" h="1652">
                  <a:moveTo>
                    <a:pt x="0" y="0"/>
                  </a:moveTo>
                  <a:lnTo>
                    <a:pt x="348" y="0"/>
                  </a:lnTo>
                  <a:lnTo>
                    <a:pt x="348" y="165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" name="Group 67"/>
            <p:cNvGrpSpPr>
              <a:grpSpLocks/>
            </p:cNvGrpSpPr>
            <p:nvPr/>
          </p:nvGrpSpPr>
          <p:grpSpPr bwMode="auto">
            <a:xfrm>
              <a:off x="995" y="2740"/>
              <a:ext cx="1401" cy="96"/>
              <a:chOff x="680" y="2810"/>
              <a:chExt cx="2649" cy="96"/>
            </a:xfrm>
          </p:grpSpPr>
          <p:sp>
            <p:nvSpPr>
              <p:cNvPr id="26" name="Rectangle 8" descr="Tmavý šikmo nahoru"/>
              <p:cNvSpPr>
                <a:spLocks noChangeArrowheads="1"/>
              </p:cNvSpPr>
              <p:nvPr/>
            </p:nvSpPr>
            <p:spPr bwMode="auto">
              <a:xfrm>
                <a:off x="684" y="2815"/>
                <a:ext cx="2645" cy="91"/>
              </a:xfrm>
              <a:prstGeom prst="rect">
                <a:avLst/>
              </a:prstGeom>
              <a:pattFill prst="dkUpDiag">
                <a:fgClr>
                  <a:srgbClr val="996633"/>
                </a:fgClr>
                <a:bgClr>
                  <a:srgbClr val="EAEAEA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7" name="Line 9"/>
              <p:cNvSpPr>
                <a:spLocks noChangeShapeType="1"/>
              </p:cNvSpPr>
              <p:nvPr/>
            </p:nvSpPr>
            <p:spPr bwMode="auto">
              <a:xfrm>
                <a:off x="680" y="2810"/>
                <a:ext cx="2648" cy="0"/>
              </a:xfrm>
              <a:prstGeom prst="line">
                <a:avLst/>
              </a:prstGeom>
              <a:noFill/>
              <a:ln w="19050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1" name="Group 10"/>
            <p:cNvGrpSpPr>
              <a:grpSpLocks/>
            </p:cNvGrpSpPr>
            <p:nvPr/>
          </p:nvGrpSpPr>
          <p:grpSpPr bwMode="auto">
            <a:xfrm>
              <a:off x="883" y="2735"/>
              <a:ext cx="230" cy="321"/>
              <a:chOff x="4159" y="2854"/>
              <a:chExt cx="230" cy="321"/>
            </a:xfrm>
          </p:grpSpPr>
          <p:sp>
            <p:nvSpPr>
              <p:cNvPr id="22" name="Freeform 11"/>
              <p:cNvSpPr>
                <a:spLocks noChangeAspect="1"/>
              </p:cNvSpPr>
              <p:nvPr/>
            </p:nvSpPr>
            <p:spPr bwMode="auto">
              <a:xfrm>
                <a:off x="4277" y="2854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5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1" h="255">
                    <a:moveTo>
                      <a:pt x="0" y="0"/>
                    </a:moveTo>
                    <a:lnTo>
                      <a:pt x="0" y="255"/>
                    </a:ln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Line 12"/>
              <p:cNvSpPr>
                <a:spLocks noChangeAspect="1" noChangeShapeType="1"/>
              </p:cNvSpPr>
              <p:nvPr/>
            </p:nvSpPr>
            <p:spPr bwMode="auto">
              <a:xfrm>
                <a:off x="4159" y="3112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Line 13"/>
              <p:cNvSpPr>
                <a:spLocks noChangeAspect="1" noChangeShapeType="1"/>
              </p:cNvSpPr>
              <p:nvPr/>
            </p:nvSpPr>
            <p:spPr bwMode="auto">
              <a:xfrm>
                <a:off x="4206" y="3146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Line 14"/>
              <p:cNvSpPr>
                <a:spLocks noChangeAspect="1" noChangeShapeType="1"/>
              </p:cNvSpPr>
              <p:nvPr/>
            </p:nvSpPr>
            <p:spPr bwMode="auto">
              <a:xfrm>
                <a:off x="4242" y="3175"/>
                <a:ext cx="69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>
              <a:off x="1557" y="1930"/>
              <a:ext cx="340" cy="340"/>
              <a:chOff x="1242" y="2042"/>
              <a:chExt cx="340" cy="340"/>
            </a:xfrm>
          </p:grpSpPr>
          <p:sp>
            <p:nvSpPr>
              <p:cNvPr id="14" name="Oval 18"/>
              <p:cNvSpPr>
                <a:spLocks noChangeAspect="1" noChangeArrowheads="1"/>
              </p:cNvSpPr>
              <p:nvPr/>
            </p:nvSpPr>
            <p:spPr bwMode="auto">
              <a:xfrm>
                <a:off x="1242" y="2042"/>
                <a:ext cx="340" cy="340"/>
              </a:xfrm>
              <a:prstGeom prst="ellipse">
                <a:avLst/>
              </a:prstGeom>
              <a:gradFill rotWithShape="1">
                <a:gsLst>
                  <a:gs pos="0">
                    <a:srgbClr val="EAEAEA">
                      <a:gamma/>
                      <a:shade val="79216"/>
                      <a:invGamma/>
                    </a:srgbClr>
                  </a:gs>
                  <a:gs pos="100000">
                    <a:srgbClr val="EAEAEA"/>
                  </a:gs>
                </a:gsLst>
                <a:path path="shape">
                  <a:fillToRect l="50000" t="50000" r="50000" b="50000"/>
                </a:path>
              </a:gradFill>
              <a:ln w="31750" cmpd="thickThin">
                <a:solidFill>
                  <a:srgbClr val="333333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5" name="Line 19"/>
              <p:cNvSpPr>
                <a:spLocks noChangeShapeType="1"/>
              </p:cNvSpPr>
              <p:nvPr/>
            </p:nvSpPr>
            <p:spPr bwMode="auto">
              <a:xfrm>
                <a:off x="1414" y="2090"/>
                <a:ext cx="0" cy="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 rot="1800000">
                <a:off x="1471" y="2101"/>
                <a:ext cx="0" cy="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" name="Line 21"/>
              <p:cNvSpPr>
                <a:spLocks noChangeShapeType="1"/>
              </p:cNvSpPr>
              <p:nvPr/>
            </p:nvSpPr>
            <p:spPr bwMode="auto">
              <a:xfrm rot="19800000" flipH="1">
                <a:off x="1356" y="2100"/>
                <a:ext cx="0" cy="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Line 22"/>
              <p:cNvSpPr>
                <a:spLocks noChangeShapeType="1"/>
              </p:cNvSpPr>
              <p:nvPr/>
            </p:nvSpPr>
            <p:spPr bwMode="auto">
              <a:xfrm rot="3600000">
                <a:off x="1512" y="2142"/>
                <a:ext cx="1" cy="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Line 23"/>
              <p:cNvSpPr>
                <a:spLocks noChangeShapeType="1"/>
              </p:cNvSpPr>
              <p:nvPr/>
            </p:nvSpPr>
            <p:spPr bwMode="auto">
              <a:xfrm rot="18000000" flipH="1">
                <a:off x="1308" y="2141"/>
                <a:ext cx="1" cy="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Line 24"/>
              <p:cNvSpPr>
                <a:spLocks noChangeShapeType="1"/>
              </p:cNvSpPr>
              <p:nvPr/>
            </p:nvSpPr>
            <p:spPr bwMode="auto">
              <a:xfrm rot="5400000">
                <a:off x="1529" y="2197"/>
                <a:ext cx="0" cy="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Line 25"/>
              <p:cNvSpPr>
                <a:spLocks noChangeShapeType="1"/>
              </p:cNvSpPr>
              <p:nvPr/>
            </p:nvSpPr>
            <p:spPr bwMode="auto">
              <a:xfrm rot="5400000">
                <a:off x="1288" y="2197"/>
                <a:ext cx="0" cy="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3" name="Oval 36"/>
            <p:cNvSpPr>
              <a:spLocks noChangeAspect="1" noChangeArrowheads="1"/>
            </p:cNvSpPr>
            <p:nvPr/>
          </p:nvSpPr>
          <p:spPr bwMode="auto">
            <a:xfrm>
              <a:off x="904" y="1170"/>
              <a:ext cx="563" cy="563"/>
            </a:xfrm>
            <a:prstGeom prst="ellipse">
              <a:avLst/>
            </a:prstGeom>
            <a:gradFill rotWithShape="0">
              <a:gsLst>
                <a:gs pos="0">
                  <a:srgbClr val="336699">
                    <a:gamma/>
                    <a:tint val="68627"/>
                    <a:invGamma/>
                  </a:srgbClr>
                </a:gs>
                <a:gs pos="100000">
                  <a:srgbClr val="336699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rgbClr val="333399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aphicFrame>
        <p:nvGraphicFramePr>
          <p:cNvPr id="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64221"/>
              </p:ext>
            </p:extLst>
          </p:nvPr>
        </p:nvGraphicFramePr>
        <p:xfrm>
          <a:off x="7505427" y="3922444"/>
          <a:ext cx="38258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Rovnica" r:id="rId3" imgW="164880" imgH="177480" progId="Equation.3">
                  <p:embed/>
                </p:oleObj>
              </mc:Choice>
              <mc:Fallback>
                <p:oleObj name="Rovnica" r:id="rId3" imgW="164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5427" y="3922444"/>
                        <a:ext cx="382587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>
                                <a:alpha val="50000"/>
                              </a:srgbClr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612895"/>
              </p:ext>
            </p:extLst>
          </p:nvPr>
        </p:nvGraphicFramePr>
        <p:xfrm>
          <a:off x="5608364" y="2738169"/>
          <a:ext cx="43021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Rovnica" r:id="rId5" imgW="152280" imgH="203040" progId="Equation.3">
                  <p:embed/>
                </p:oleObj>
              </mc:Choice>
              <mc:Fallback>
                <p:oleObj name="Rovnica" r:id="rId5" imgW="152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364" y="2738169"/>
                        <a:ext cx="430213" cy="525463"/>
                      </a:xfrm>
                      <a:prstGeom prst="rect">
                        <a:avLst/>
                      </a:prstGeom>
                      <a:solidFill>
                        <a:srgbClr val="FFFF99">
                          <a:alpha val="50000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Line 26"/>
          <p:cNvSpPr>
            <a:spLocks noChangeShapeType="1"/>
          </p:cNvSpPr>
          <p:nvPr/>
        </p:nvSpPr>
        <p:spPr bwMode="auto">
          <a:xfrm flipV="1">
            <a:off x="7281589" y="4482832"/>
            <a:ext cx="0" cy="303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5586139" y="4325669"/>
            <a:ext cx="1312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sk-SK" altLang="cs-CZ" i="1"/>
              <a:t>voltmeter</a:t>
            </a:r>
          </a:p>
        </p:txBody>
      </p:sp>
      <p:sp>
        <p:nvSpPr>
          <p:cNvPr id="32" name="Oval 47"/>
          <p:cNvSpPr>
            <a:spLocks noChangeArrowheads="1"/>
          </p:cNvSpPr>
          <p:nvPr/>
        </p:nvSpPr>
        <p:spPr bwMode="auto">
          <a:xfrm>
            <a:off x="6362427" y="3639869"/>
            <a:ext cx="88900" cy="889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1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" name="Oval 48"/>
          <p:cNvSpPr>
            <a:spLocks noChangeArrowheads="1"/>
          </p:cNvSpPr>
          <p:nvPr/>
        </p:nvSpPr>
        <p:spPr bwMode="auto">
          <a:xfrm>
            <a:off x="6470377" y="3444607"/>
            <a:ext cx="88900" cy="889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1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4" name="Oval 49"/>
          <p:cNvSpPr>
            <a:spLocks noChangeArrowheads="1"/>
          </p:cNvSpPr>
          <p:nvPr/>
        </p:nvSpPr>
        <p:spPr bwMode="auto">
          <a:xfrm>
            <a:off x="6110014" y="3690669"/>
            <a:ext cx="88900" cy="889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1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Oval 50"/>
          <p:cNvSpPr>
            <a:spLocks noChangeArrowheads="1"/>
          </p:cNvSpPr>
          <p:nvPr/>
        </p:nvSpPr>
        <p:spPr bwMode="auto">
          <a:xfrm>
            <a:off x="6535464" y="3808144"/>
            <a:ext cx="88900" cy="889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1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" name="Oval 51"/>
          <p:cNvSpPr>
            <a:spLocks noChangeArrowheads="1"/>
          </p:cNvSpPr>
          <p:nvPr/>
        </p:nvSpPr>
        <p:spPr bwMode="auto">
          <a:xfrm>
            <a:off x="6311627" y="3833544"/>
            <a:ext cx="88900" cy="889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1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7" name="Oval 52"/>
          <p:cNvSpPr>
            <a:spLocks noChangeArrowheads="1"/>
          </p:cNvSpPr>
          <p:nvPr/>
        </p:nvSpPr>
        <p:spPr bwMode="auto">
          <a:xfrm>
            <a:off x="6643414" y="3550969"/>
            <a:ext cx="88900" cy="889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1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8" name="Oval 53"/>
          <p:cNvSpPr>
            <a:spLocks noChangeArrowheads="1"/>
          </p:cNvSpPr>
          <p:nvPr/>
        </p:nvSpPr>
        <p:spPr bwMode="auto">
          <a:xfrm>
            <a:off x="6256064" y="3465244"/>
            <a:ext cx="88900" cy="889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1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9" name="Oval 54"/>
          <p:cNvSpPr>
            <a:spLocks noChangeArrowheads="1"/>
          </p:cNvSpPr>
          <p:nvPr/>
        </p:nvSpPr>
        <p:spPr bwMode="auto">
          <a:xfrm>
            <a:off x="6194152" y="3263632"/>
            <a:ext cx="88900" cy="889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1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" name="Oval 55"/>
          <p:cNvSpPr>
            <a:spLocks noChangeArrowheads="1"/>
          </p:cNvSpPr>
          <p:nvPr/>
        </p:nvSpPr>
        <p:spPr bwMode="auto">
          <a:xfrm>
            <a:off x="6681514" y="3408094"/>
            <a:ext cx="88900" cy="889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1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" name="Oval 56"/>
          <p:cNvSpPr>
            <a:spLocks noChangeArrowheads="1"/>
          </p:cNvSpPr>
          <p:nvPr/>
        </p:nvSpPr>
        <p:spPr bwMode="auto">
          <a:xfrm>
            <a:off x="6084614" y="3460482"/>
            <a:ext cx="88900" cy="889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1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2" name="Oval 61"/>
          <p:cNvSpPr>
            <a:spLocks noChangeArrowheads="1"/>
          </p:cNvSpPr>
          <p:nvPr/>
        </p:nvSpPr>
        <p:spPr bwMode="auto">
          <a:xfrm>
            <a:off x="6389414" y="3212832"/>
            <a:ext cx="88900" cy="889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1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3" name="Oval 62"/>
          <p:cNvSpPr>
            <a:spLocks noChangeArrowheads="1"/>
          </p:cNvSpPr>
          <p:nvPr/>
        </p:nvSpPr>
        <p:spPr bwMode="auto">
          <a:xfrm>
            <a:off x="6646589" y="3676382"/>
            <a:ext cx="88900" cy="889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1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4" name="Oval 63"/>
          <p:cNvSpPr>
            <a:spLocks noChangeArrowheads="1"/>
          </p:cNvSpPr>
          <p:nvPr/>
        </p:nvSpPr>
        <p:spPr bwMode="auto">
          <a:xfrm>
            <a:off x="6586264" y="3252519"/>
            <a:ext cx="88900" cy="88900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336699">
                  <a:gamma/>
                  <a:tint val="14118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9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21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-11308" y="1268761"/>
            <a:ext cx="9144000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-11308" y="5009469"/>
            <a:ext cx="9144000" cy="1155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11. Kapacita vodiče. Kondenzátor.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0" y="785109"/>
                <a:ext cx="9144000" cy="5385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8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kapacita kulového vodiče o poloměru </a:t>
                </a:r>
                <a:r>
                  <a:rPr lang="cs-CZ" sz="28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R</a:t>
                </a:r>
                <a:endParaRPr lang="cs-CZ" sz="2800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𝑪</m:t>
                      </m:r>
                      <m:r>
                        <a:rPr lang="cs-CZ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cs-CZ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𝟒</m:t>
                      </m:r>
                      <m:r>
                        <a:rPr lang="cs-CZ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𝝅𝜺</m:t>
                      </m:r>
                      <m:r>
                        <a:rPr lang="cs-CZ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𝑹</m:t>
                      </m:r>
                    </m:oMath>
                  </m:oMathPara>
                </a14:m>
                <a:endParaRPr lang="cs-CZ" sz="28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8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 </a:t>
                </a:r>
                <a:endParaRPr lang="cs-CZ" sz="28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dirty="0">
                    <a:ea typeface="Times New Roman"/>
                    <a:cs typeface="Calibri"/>
                  </a:rPr>
                  <a:t>Pro kulový kondenzátor, tvořený 2 koulemi různých poloměrů platí, že napětí mezi oběma elektrodami je dáno rozdílem potenciálů </a:t>
                </a:r>
                <a14:m>
                  <m:oMath xmlns:m="http://schemas.openxmlformats.org/officeDocument/2006/math"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𝑈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𝜋𝜀</m:t>
                        </m:r>
                      </m:den>
                    </m:f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∙</m:t>
                    </m:r>
                    <m:f>
                      <m:f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cs-CZ" sz="24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𝑟</m:t>
                            </m:r>
                          </m:e>
                          <m:sub>
                            <m:r>
                              <a:rPr lang="cs-CZ" sz="24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−</m:t>
                    </m:r>
                    <m:f>
                      <m:f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𝜋𝜀</m:t>
                        </m:r>
                      </m:den>
                    </m:f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∙</m:t>
                    </m:r>
                    <m:f>
                      <m:f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</m:t>
                        </m:r>
                      </m:num>
                      <m:den>
                        <m:sSub>
                          <m:sSubPr>
                            <m:ctrlPr>
                              <a:rPr lang="cs-CZ" sz="24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𝑟</m:t>
                            </m:r>
                          </m:e>
                          <m:sub>
                            <m:r>
                              <a:rPr lang="cs-CZ" sz="24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</m:t>
                        </m:r>
                      </m:num>
                      <m:den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𝜋𝜀</m:t>
                        </m:r>
                      </m:den>
                    </m:f>
                    <m:d>
                      <m:d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cs-CZ" sz="24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cs-CZ" sz="24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cs-CZ" sz="24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cs-CZ" sz="24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cs-CZ" sz="24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−</m:t>
                        </m:r>
                        <m:f>
                          <m:fPr>
                            <m:ctrlPr>
                              <a:rPr lang="cs-CZ" sz="24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cs-CZ" sz="2400" i="1"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cs-CZ" sz="24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cs-CZ" sz="24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cs-CZ" sz="2400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cs-CZ" sz="2400" dirty="0">
                    <a:ea typeface="Times New Roman"/>
                    <a:cs typeface="Calibri"/>
                  </a:rPr>
                  <a:t>. Kapacita je pak dána jako </a:t>
                </a:r>
                <a14:m>
                  <m:oMath xmlns:m="http://schemas.openxmlformats.org/officeDocument/2006/math"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𝐶</m:t>
                    </m:r>
                    <m:r>
                      <a:rPr lang="cs-CZ" sz="2400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𝑄</m:t>
                        </m:r>
                      </m:num>
                      <m:den>
                        <m:r>
                          <a:rPr lang="cs-CZ" sz="2400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𝑈</m:t>
                        </m:r>
                      </m:den>
                    </m:f>
                  </m:oMath>
                </a14:m>
                <a:r>
                  <a:rPr lang="cs-CZ" sz="2400" dirty="0">
                    <a:ea typeface="Times New Roman"/>
                    <a:cs typeface="Calibri"/>
                  </a:rPr>
                  <a:t> a tedy platí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8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 </a:t>
                </a:r>
                <a:endParaRPr lang="cs-CZ" sz="28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8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kapacita kulového kondenzátoru</a:t>
                </a:r>
                <a:endParaRPr lang="cs-CZ" sz="28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𝑪</m:t>
                      </m:r>
                      <m:r>
                        <a:rPr lang="cs-CZ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r>
                        <a:rPr lang="cs-CZ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𝟒</m:t>
                      </m:r>
                      <m:r>
                        <a:rPr lang="cs-CZ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𝝅𝜺</m:t>
                      </m:r>
                      <m:d>
                        <m:dPr>
                          <m:ctrlPr>
                            <a:rPr lang="cs-CZ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cs-CZ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cs-CZ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sz="28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cs-CZ" sz="28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𝟏</m:t>
                                  </m:r>
                                </m:sub>
                              </m:sSub>
                            </m:den>
                          </m:f>
                          <m:r>
                            <a:rPr lang="cs-CZ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−</m:t>
                          </m:r>
                          <m:f>
                            <m:fPr>
                              <m:ctrlPr>
                                <a:rPr lang="cs-CZ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cs-CZ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𝟏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sz="28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cs-CZ" sz="28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cs-CZ" sz="28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/>
                                      <a:ea typeface="Times New Roman"/>
                                      <a:cs typeface="Times New Roman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cs-CZ" sz="28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85109"/>
                <a:ext cx="9144000" cy="5385577"/>
              </a:xfrm>
              <a:prstGeom prst="rect">
                <a:avLst/>
              </a:prstGeom>
              <a:blipFill rotWithShape="1">
                <a:blip r:embed="rId2"/>
                <a:stretch>
                  <a:fillRect l="-1333" t="-6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26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11. Kapacita vodiče. Kondenzátor.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0" y="3877514"/>
                <a:ext cx="9144000" cy="2829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Čím větší je kapacita kondenzátoru, tím větší náboj musí být přenesen na elektrody, aby se na kondenzátoru dosáhlo požadovaného napětí </a:t>
                </a:r>
                <a14:m>
                  <m:oMath xmlns:m="http://schemas.openxmlformats.org/officeDocument/2006/math"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𝑼</m:t>
                    </m:r>
                    <m:r>
                      <a:rPr lang="cs-CZ" sz="2400" b="1" i="1">
                        <a:solidFill>
                          <a:srgbClr val="FF0000"/>
                        </a:solidFill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𝑸</m:t>
                        </m:r>
                      </m:num>
                      <m:den>
                        <m:r>
                          <a:rPr lang="cs-CZ" sz="2400" b="1" i="1">
                            <a:solidFill>
                              <a:srgbClr val="FF0000"/>
                            </a:solidFill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𝑪</m:t>
                        </m:r>
                      </m:den>
                    </m:f>
                  </m:oMath>
                </a14:m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 .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 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Po nabití kondenzátoru je na obou deskách (resp. vodičích) stejně velký náboj opačného znaménka</a:t>
                </a:r>
                <a:r>
                  <a:rPr lang="cs-CZ" sz="2400" b="1" dirty="0" smtClean="0">
                    <a:solidFill>
                      <a:srgbClr val="FF0000"/>
                    </a:solidFill>
                    <a:ea typeface="Times New Roman"/>
                    <a:cs typeface="Calibri"/>
                  </a:rPr>
                  <a:t>.</a:t>
                </a:r>
                <a:endParaRPr lang="cs-CZ" sz="2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877514"/>
                <a:ext cx="9144000" cy="2829493"/>
              </a:xfrm>
              <a:prstGeom prst="rect">
                <a:avLst/>
              </a:prstGeom>
              <a:blipFill rotWithShape="1">
                <a:blip r:embed="rId2"/>
                <a:stretch>
                  <a:fillRect l="-1000" t="-647" r="-333" b="-30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brázek 5" descr="http://www.spsemoh.cz/vyuka/zae/obrazky/kul-kon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836712"/>
            <a:ext cx="4011875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http://fyzikalniulohy.cz/_upload/00306/koule1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8224" y="941940"/>
            <a:ext cx="2337048" cy="25590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>
            <a:off x="4427984" y="98072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r</a:t>
            </a:r>
            <a:r>
              <a:rPr lang="cs-CZ" baseline="-25000" dirty="0"/>
              <a:t>1</a:t>
            </a:r>
            <a:r>
              <a:rPr lang="cs-CZ" dirty="0"/>
              <a:t> je zde jako </a:t>
            </a:r>
            <a:r>
              <a:rPr lang="cs-CZ" i="1" dirty="0"/>
              <a:t>b</a:t>
            </a:r>
            <a:r>
              <a:rPr lang="cs-CZ" dirty="0"/>
              <a:t>, </a:t>
            </a:r>
            <a:r>
              <a:rPr lang="cs-CZ" i="1" dirty="0"/>
              <a:t>r</a:t>
            </a:r>
            <a:r>
              <a:rPr lang="cs-CZ" baseline="-25000" dirty="0"/>
              <a:t>2</a:t>
            </a:r>
            <a:r>
              <a:rPr lang="cs-CZ" dirty="0"/>
              <a:t> jako </a:t>
            </a:r>
            <a:r>
              <a:rPr lang="cs-CZ" i="1" dirty="0"/>
              <a:t>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8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-11308" y="5589240"/>
            <a:ext cx="9144000" cy="1155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11. Kapacita vodiče. Kondenzátor.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ovéPole 6"/>
              <p:cNvSpPr txBox="1"/>
              <p:nvPr/>
            </p:nvSpPr>
            <p:spPr>
              <a:xfrm>
                <a:off x="0" y="764704"/>
                <a:ext cx="9144000" cy="62889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8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elektrická kapacita vodiče – </a:t>
                </a:r>
                <a:r>
                  <a:rPr lang="cs-CZ" sz="28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C</a:t>
                </a:r>
                <a:r>
                  <a:rPr lang="cs-CZ" sz="2800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 </a:t>
                </a:r>
                <a:r>
                  <a:rPr lang="cs-CZ" sz="2400" dirty="0">
                    <a:ea typeface="Times New Roman"/>
                    <a:cs typeface="Calibri"/>
                  </a:rPr>
                  <a:t>		</a:t>
                </a:r>
                <a:r>
                  <a:rPr lang="cs-CZ" sz="2400" dirty="0" smtClean="0">
                    <a:ea typeface="Times New Roman"/>
                    <a:cs typeface="Calibri"/>
                  </a:rPr>
                  <a:t>jednotka</a:t>
                </a:r>
                <a:r>
                  <a:rPr lang="cs-CZ" sz="2400" dirty="0">
                    <a:ea typeface="Times New Roman"/>
                    <a:cs typeface="Calibri"/>
                  </a:rPr>
                  <a:t>: </a:t>
                </a:r>
                <a:r>
                  <a:rPr lang="en-US" sz="2400" dirty="0">
                    <a:ea typeface="Times New Roman"/>
                    <a:cs typeface="Calibri"/>
                  </a:rPr>
                  <a:t>[</a:t>
                </a:r>
                <a:r>
                  <a:rPr lang="en-US" sz="2400" b="1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C</a:t>
                </a:r>
                <a:r>
                  <a:rPr lang="en-US" sz="2400" dirty="0">
                    <a:ea typeface="Times New Roman"/>
                    <a:cs typeface="Calibri"/>
                  </a:rPr>
                  <a:t>] = F (farad</a:t>
                </a:r>
                <a:r>
                  <a:rPr lang="en-US" sz="2400" dirty="0" smtClean="0">
                    <a:ea typeface="Times New Roman"/>
                    <a:cs typeface="Calibri"/>
                  </a:rPr>
                  <a:t>)</a:t>
                </a:r>
                <a:endParaRPr lang="cs-CZ" sz="2400" dirty="0" smtClean="0">
                  <a:ea typeface="Times New Roman"/>
                  <a:cs typeface="Calibri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vyjadřuje schopnost vodiče uchovat elektrický náboj </a:t>
                </a:r>
                <a:r>
                  <a:rPr lang="cs-CZ" sz="2400" dirty="0">
                    <a:ea typeface="Times New Roman"/>
                    <a:cs typeface="Calibri"/>
                    <a:sym typeface="Wingdings"/>
                  </a:rPr>
                  <a:t></a:t>
                </a:r>
                <a:r>
                  <a:rPr lang="cs-CZ" sz="2400" dirty="0">
                    <a:ea typeface="Times New Roman"/>
                    <a:cs typeface="Calibri"/>
                  </a:rPr>
                  <a:t> čím větší kapacita tělesa, tím více náboje lze na těleso přenést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Calibri"/>
                  </a:rPr>
                  <a:t>představuje maximální množství náboje na tělese při jednotkovém potenciálu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Calibri"/>
                  </a:rPr>
                  <a:t>je dána poměrem náboje na tělese a hodnotou potenciálu </a:t>
                </a:r>
                <a:r>
                  <a:rPr lang="cs-CZ" sz="2400" dirty="0">
                    <a:ea typeface="Times New Roman"/>
                    <a:cs typeface="Calibri"/>
                    <a:sym typeface="Wingdings"/>
                  </a:rPr>
                  <a:t></a:t>
                </a:r>
                <a:r>
                  <a:rPr lang="cs-CZ" sz="2400" dirty="0">
                    <a:ea typeface="Times New Roman"/>
                    <a:cs typeface="Calibri"/>
                  </a:rPr>
                  <a:t> změní-li se velikost náboje na tělese, změní se také velikost potenciálu</a:t>
                </a:r>
                <a:endParaRPr lang="cs-CZ" sz="2400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sz="2400" dirty="0">
                    <a:ea typeface="Times New Roman"/>
                    <a:cs typeface="Calibri"/>
                  </a:rPr>
                  <a:t>je-li napětí definováno jako rozdíl potenciálů a uvažujeme-li, že potenciál země je roven nule, můžeme kapacitu definovat i jako množství náboje na tělese při daném </a:t>
                </a:r>
                <a:r>
                  <a:rPr lang="cs-CZ" sz="2400" dirty="0" smtClean="0">
                    <a:ea typeface="Times New Roman"/>
                    <a:cs typeface="Calibri"/>
                  </a:rPr>
                  <a:t>napětí</a:t>
                </a:r>
              </a:p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endParaRPr lang="cs-CZ" sz="900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𝑪</m:t>
                      </m:r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𝑸</m:t>
                          </m:r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𝝋</m:t>
                          </m:r>
                        </m:den>
                      </m:f>
                      <m:r>
                        <a:rPr lang="cs-CZ" sz="24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𝑸</m:t>
                          </m:r>
                        </m:num>
                        <m:den>
                          <m:r>
                            <a:rPr lang="cs-CZ" sz="24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𝑼</m:t>
                          </m:r>
                        </m:den>
                      </m:f>
                    </m:oMath>
                  </m:oMathPara>
                </a14:m>
                <a:endParaRPr lang="cs-CZ" sz="2400" dirty="0">
                  <a:ea typeface="Times New Roman"/>
                  <a:cs typeface="Times New Roman"/>
                </a:endParaRPr>
              </a:p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endParaRPr lang="cs-CZ" sz="24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7" name="TextovéPol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64704"/>
                <a:ext cx="9144000" cy="6288966"/>
              </a:xfrm>
              <a:prstGeom prst="rect">
                <a:avLst/>
              </a:prstGeom>
              <a:blipFill rotWithShape="1">
                <a:blip r:embed="rId2"/>
                <a:stretch>
                  <a:fillRect l="-1333" t="-581" r="-11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777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11. Kapacita vodiče. Kondenzátor.</a:t>
            </a:r>
            <a:endParaRPr lang="cs-CZ" sz="4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1095127"/>
            <a:ext cx="9144000" cy="46166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??? Jak velká je kapacita 1 F</a:t>
            </a:r>
            <a:r>
              <a:rPr lang="cs-CZ" sz="2400" dirty="0" smtClean="0"/>
              <a:t>?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1556792"/>
            <a:ext cx="9144000" cy="313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Calibri"/>
              </a:rPr>
              <a:t>1 F je kapacita vodiče, který se nábojem 1 C nabije na potenciál 1 V</a:t>
            </a:r>
            <a:endParaRPr lang="cs-CZ" sz="2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Calibri"/>
              </a:rPr>
              <a:t>z pohledu „velikosti“ je 1 F „velká“ kapacita</a:t>
            </a:r>
            <a:endParaRPr lang="cs-CZ" sz="2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Calibri"/>
              </a:rPr>
              <a:t>běžné hodnoty: </a:t>
            </a:r>
            <a:r>
              <a:rPr lang="cs-CZ" sz="2400" dirty="0" err="1">
                <a:ea typeface="Times New Roman"/>
                <a:cs typeface="Calibri"/>
              </a:rPr>
              <a:t>pF</a:t>
            </a:r>
            <a:r>
              <a:rPr lang="cs-CZ" sz="2400" dirty="0">
                <a:ea typeface="Times New Roman"/>
                <a:cs typeface="Calibri"/>
              </a:rPr>
              <a:t>, </a:t>
            </a:r>
            <a:r>
              <a:rPr lang="cs-CZ" sz="2400" dirty="0" err="1">
                <a:ea typeface="Times New Roman"/>
                <a:cs typeface="Calibri"/>
              </a:rPr>
              <a:t>nF</a:t>
            </a:r>
            <a:r>
              <a:rPr lang="cs-CZ" sz="2400" dirty="0">
                <a:ea typeface="Times New Roman"/>
                <a:cs typeface="Calibri"/>
              </a:rPr>
              <a:t>, µF</a:t>
            </a:r>
            <a:endParaRPr lang="cs-CZ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400" dirty="0">
                <a:ea typeface="Times New Roman"/>
                <a:cs typeface="Calibri"/>
              </a:rPr>
              <a:t> </a:t>
            </a:r>
            <a:endParaRPr lang="cs-CZ" sz="2400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u="sng" dirty="0">
                <a:ea typeface="Times New Roman"/>
                <a:cs typeface="Calibri"/>
              </a:rPr>
              <a:t>Kapacita vodiče</a:t>
            </a:r>
            <a:endParaRPr lang="cs-CZ" sz="28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Calibri"/>
              </a:rPr>
              <a:t>ZÁVISÍ na geometrii (tvaru a velikosti) vodiče</a:t>
            </a:r>
            <a:endParaRPr lang="cs-CZ" sz="24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/>
              <a:buChar char=""/>
            </a:pPr>
            <a:r>
              <a:rPr lang="cs-CZ" sz="2400" dirty="0">
                <a:ea typeface="Times New Roman"/>
                <a:cs typeface="Calibri"/>
              </a:rPr>
              <a:t>NEZÁVISÍ na velikosti napětí nebo náboje přivedeného na </a:t>
            </a:r>
            <a:r>
              <a:rPr lang="cs-CZ" sz="2400" dirty="0" smtClean="0">
                <a:ea typeface="Times New Roman"/>
                <a:cs typeface="Calibri"/>
              </a:rPr>
              <a:t>vodič</a:t>
            </a:r>
            <a:endParaRPr lang="cs-CZ" sz="24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8460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11. Kapacita vodiče. Kondenzátor.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785109"/>
            <a:ext cx="9144000" cy="4739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cs-CZ" sz="2400" b="1" u="sng" dirty="0">
                <a:solidFill>
                  <a:srgbClr val="FF0000"/>
                </a:solidFill>
                <a:ea typeface="Times New Roman"/>
                <a:cs typeface="Calibri"/>
              </a:rPr>
              <a:t>Kondenzátor</a:t>
            </a:r>
            <a:endParaRPr lang="cs-CZ" sz="2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sz="2400" dirty="0">
                <a:solidFill>
                  <a:prstClr val="black"/>
                </a:solidFill>
                <a:ea typeface="Times New Roman"/>
                <a:cs typeface="Calibri"/>
              </a:rPr>
              <a:t>obecně jakékoliv zařízení, které umožňuje uchovávat elektrickou potenciální energii</a:t>
            </a:r>
            <a:endParaRPr lang="cs-CZ" sz="2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sz="2400" dirty="0">
                <a:solidFill>
                  <a:prstClr val="black"/>
                </a:solidFill>
                <a:ea typeface="Times New Roman"/>
                <a:cs typeface="Calibri"/>
              </a:rPr>
              <a:t>v praxi: pasivní elektrotechnická součástka používaná v elektrických obvodech k uchování el. náboje</a:t>
            </a:r>
            <a:endParaRPr lang="cs-CZ" sz="2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sz="2400" dirty="0">
                <a:solidFill>
                  <a:prstClr val="black"/>
                </a:solidFill>
                <a:ea typeface="Times New Roman"/>
                <a:cs typeface="Calibri"/>
              </a:rPr>
              <a:t>princip: dvě vodivé elektrody oddělené dielektrikem</a:t>
            </a:r>
            <a:endParaRPr lang="cs-CZ" sz="2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sz="2400" dirty="0">
                <a:solidFill>
                  <a:prstClr val="black"/>
                </a:solidFill>
                <a:ea typeface="Times New Roman"/>
                <a:cs typeface="Calibri"/>
              </a:rPr>
              <a:t>základní vlastnosti: kapacita, maximální dovolené napětí, činitel jakosti</a:t>
            </a:r>
            <a:endParaRPr lang="cs-CZ" sz="2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sz="2400" dirty="0">
                <a:solidFill>
                  <a:prstClr val="black"/>
                </a:solidFill>
                <a:ea typeface="Times New Roman"/>
                <a:cs typeface="Calibri"/>
              </a:rPr>
              <a:t>základní součástka oscilačních obvodů (generátorů </a:t>
            </a:r>
            <a:r>
              <a:rPr lang="cs-CZ" sz="2400" dirty="0" err="1">
                <a:solidFill>
                  <a:prstClr val="black"/>
                </a:solidFill>
                <a:ea typeface="Times New Roman"/>
                <a:cs typeface="Calibri"/>
              </a:rPr>
              <a:t>elmg</a:t>
            </a:r>
            <a:r>
              <a:rPr lang="cs-CZ" sz="2400" dirty="0">
                <a:solidFill>
                  <a:prstClr val="black"/>
                </a:solidFill>
                <a:ea typeface="Times New Roman"/>
                <a:cs typeface="Calibri"/>
              </a:rPr>
              <a:t>. vln)</a:t>
            </a:r>
            <a:endParaRPr lang="cs-CZ" sz="2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cs-CZ" sz="2400" dirty="0">
                <a:solidFill>
                  <a:prstClr val="black"/>
                </a:solidFill>
                <a:ea typeface="Times New Roman"/>
                <a:cs typeface="Calibri"/>
              </a:rPr>
              <a:t> </a:t>
            </a:r>
            <a:endParaRPr lang="cs-CZ" sz="2400" dirty="0">
              <a:solidFill>
                <a:prstClr val="black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</a:pPr>
            <a:r>
              <a:rPr lang="cs-CZ" sz="2400" b="1" u="sng" dirty="0">
                <a:solidFill>
                  <a:prstClr val="black"/>
                </a:solidFill>
                <a:ea typeface="Times New Roman"/>
                <a:cs typeface="Calibri"/>
              </a:rPr>
              <a:t>Značení:</a:t>
            </a:r>
            <a:r>
              <a:rPr lang="cs-CZ" sz="2400" dirty="0">
                <a:solidFill>
                  <a:prstClr val="black"/>
                </a:solidFill>
                <a:ea typeface="Times New Roman"/>
                <a:cs typeface="Calibri"/>
              </a:rPr>
              <a:t> </a:t>
            </a:r>
            <a:endParaRPr lang="cs-CZ" sz="2400" dirty="0">
              <a:solidFill>
                <a:prstClr val="black"/>
              </a:solidFill>
              <a:ea typeface="Times New Roman"/>
              <a:cs typeface="Times New Roman"/>
            </a:endParaRPr>
          </a:p>
        </p:txBody>
      </p:sp>
      <p:pic>
        <p:nvPicPr>
          <p:cNvPr id="6" name="Obrázek 5" descr="Elektrotechnické značky kondezátoru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7704" y="5157192"/>
            <a:ext cx="3304032" cy="10728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2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11. Kapacita vodiče. Kondenzátor.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785109"/>
            <a:ext cx="5796136" cy="618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u="sng" dirty="0">
                <a:ea typeface="Times New Roman"/>
                <a:cs typeface="Calibri"/>
              </a:rPr>
              <a:t>Typy kondenzátorů podle dielektrika:</a:t>
            </a:r>
            <a:endParaRPr lang="cs-CZ" sz="28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cs-CZ" sz="2400" b="1" dirty="0" err="1">
                <a:solidFill>
                  <a:srgbClr val="FF0000"/>
                </a:solidFill>
                <a:ea typeface="Times New Roman"/>
                <a:cs typeface="Calibri"/>
              </a:rPr>
              <a:t>Leydenská</a:t>
            </a:r>
            <a:r>
              <a:rPr lang="cs-CZ" sz="2400" b="1" dirty="0">
                <a:solidFill>
                  <a:srgbClr val="FF0000"/>
                </a:solidFill>
                <a:ea typeface="Times New Roman"/>
                <a:cs typeface="Calibri"/>
              </a:rPr>
              <a:t> láhev </a:t>
            </a:r>
            <a:r>
              <a:rPr lang="cs-CZ" sz="2400" dirty="0">
                <a:ea typeface="Times New Roman"/>
                <a:cs typeface="Calibri"/>
              </a:rPr>
              <a:t>– </a:t>
            </a:r>
            <a:r>
              <a:rPr lang="cs-CZ" sz="2000" dirty="0">
                <a:ea typeface="Times New Roman"/>
                <a:cs typeface="Calibri"/>
              </a:rPr>
              <a:t>historicky (1745) první kondenzátor vyrobený ze skleněné lahve (mající funkci dielektrika) opatřené zevnitř i zvnějšku vodivými polepy (elektrody); pojmenovaná podle nizozemské univerzity v Leidenu; dodnes používaná u </a:t>
            </a:r>
            <a:r>
              <a:rPr lang="cs-CZ" sz="2000" b="1" dirty="0" err="1">
                <a:solidFill>
                  <a:srgbClr val="00B050"/>
                </a:solidFill>
                <a:ea typeface="Times New Roman"/>
                <a:cs typeface="Calibri"/>
              </a:rPr>
              <a:t>Whimhurstově</a:t>
            </a:r>
            <a:r>
              <a:rPr lang="cs-CZ" sz="2000" dirty="0">
                <a:ea typeface="Times New Roman"/>
                <a:cs typeface="Calibri"/>
              </a:rPr>
              <a:t> indukční elektrice </a:t>
            </a:r>
            <a:endParaRPr lang="cs-CZ" sz="2000" dirty="0">
              <a:ea typeface="Times New Roman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cs-CZ" sz="2400" b="1" dirty="0" smtClean="0">
                <a:solidFill>
                  <a:srgbClr val="FF0000"/>
                </a:solidFill>
                <a:ea typeface="Times New Roman"/>
                <a:cs typeface="Calibri"/>
              </a:rPr>
              <a:t>otočný vzduchový</a:t>
            </a:r>
            <a:r>
              <a:rPr lang="cs-CZ" sz="2400" dirty="0" smtClean="0">
                <a:ea typeface="Times New Roman"/>
                <a:cs typeface="Calibri"/>
              </a:rPr>
              <a:t> – používá se jako ladící prvek</a:t>
            </a:r>
            <a:br>
              <a:rPr lang="cs-CZ" sz="2400" dirty="0" smtClean="0">
                <a:ea typeface="Times New Roman"/>
                <a:cs typeface="Calibri"/>
              </a:rPr>
            </a:br>
            <a:r>
              <a:rPr lang="cs-CZ" sz="2400" dirty="0" smtClean="0">
                <a:ea typeface="Times New Roman"/>
                <a:cs typeface="Calibri"/>
              </a:rPr>
              <a:t>v elektronických zařízeních, např. v rádiu k naladění stanice;</a:t>
            </a:r>
            <a:br>
              <a:rPr lang="cs-CZ" sz="2400" dirty="0" smtClean="0">
                <a:ea typeface="Times New Roman"/>
                <a:cs typeface="Calibri"/>
              </a:rPr>
            </a:br>
            <a:r>
              <a:rPr lang="cs-CZ" sz="2400" dirty="0" smtClean="0">
                <a:ea typeface="Times New Roman"/>
                <a:cs typeface="Calibri"/>
              </a:rPr>
              <a:t>kapacita se mění otáčením podle velikosti plochy, která je společná </a:t>
            </a:r>
            <a:br>
              <a:rPr lang="cs-CZ" sz="2400" dirty="0" smtClean="0">
                <a:ea typeface="Times New Roman"/>
                <a:cs typeface="Calibri"/>
              </a:rPr>
            </a:br>
            <a:r>
              <a:rPr lang="cs-CZ" sz="2400" dirty="0" smtClean="0">
                <a:ea typeface="Times New Roman"/>
                <a:cs typeface="Calibri"/>
              </a:rPr>
              <a:t>mezi statorem (pevná část) a rotorem (otáčející se desky)         </a:t>
            </a:r>
            <a:endParaRPr lang="cs-CZ" sz="2400" dirty="0" smtClean="0">
              <a:ea typeface="Times New Roman"/>
              <a:cs typeface="Times New Roman"/>
            </a:endParaRPr>
          </a:p>
        </p:txBody>
      </p:sp>
      <p:pic>
        <p:nvPicPr>
          <p:cNvPr id="5" name="Obrázek 4" descr="http://21stoleti.cz/wp-content/images/115342126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13"/>
          <a:stretch/>
        </p:blipFill>
        <p:spPr bwMode="auto">
          <a:xfrm>
            <a:off x="5796136" y="980728"/>
            <a:ext cx="1368152" cy="16445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Obrázek 6" descr="http://i.idnes.cz/07/111/cl/PKA1ef27d_lanesjarL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25242"/>
            <a:ext cx="2520280" cy="1739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://www.xtalman.com/double36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76" y="4509120"/>
            <a:ext cx="2434083" cy="22048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721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11. Kapacita vodiče. Kondenzátor.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785109"/>
            <a:ext cx="5796136" cy="4835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u="sng" dirty="0">
                <a:ea typeface="Times New Roman"/>
                <a:cs typeface="Calibri"/>
              </a:rPr>
              <a:t>Typy kondenzátorů podle dielektrika:</a:t>
            </a:r>
            <a:endParaRPr lang="cs-CZ" sz="2800" dirty="0">
              <a:ea typeface="Times New Roman"/>
              <a:cs typeface="Times New Roman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3"/>
            </a:pPr>
            <a:r>
              <a:rPr lang="cs-CZ" sz="2400" b="1" dirty="0">
                <a:solidFill>
                  <a:srgbClr val="FF0000"/>
                </a:solidFill>
                <a:ea typeface="Times New Roman"/>
                <a:cs typeface="Calibri"/>
              </a:rPr>
              <a:t>svitkový</a:t>
            </a:r>
            <a:r>
              <a:rPr lang="cs-CZ" sz="2400" dirty="0">
                <a:ea typeface="Times New Roman"/>
                <a:cs typeface="Calibri"/>
              </a:rPr>
              <a:t> – papír, obvykle napuštěný voskem, tvoří dielektrikum; elektrody bývají z hliníkové </a:t>
            </a:r>
            <a:r>
              <a:rPr lang="cs-CZ" sz="2400" dirty="0" smtClean="0">
                <a:ea typeface="Times New Roman"/>
                <a:cs typeface="Calibri"/>
              </a:rPr>
              <a:t>fólie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3"/>
            </a:pPr>
            <a:r>
              <a:rPr lang="cs-CZ" sz="2400" b="1" dirty="0">
                <a:solidFill>
                  <a:srgbClr val="FF0000"/>
                </a:solidFill>
                <a:ea typeface="Times New Roman"/>
                <a:cs typeface="Calibri"/>
              </a:rPr>
              <a:t>elektrolytický</a:t>
            </a:r>
            <a:r>
              <a:rPr lang="cs-CZ" sz="2400" dirty="0">
                <a:ea typeface="Times New Roman"/>
                <a:cs typeface="Calibri"/>
              </a:rPr>
              <a:t> – elektrody s velkým povrchem, při zapojení je třeba dbát na správnou polaritu, má vysokou kapacitu; katoda – vodivý elektrolyt (tekutý, polosuchý, pevný), anoda – hliníková fólie</a:t>
            </a:r>
            <a:br>
              <a:rPr lang="cs-CZ" sz="2400" dirty="0">
                <a:ea typeface="Times New Roman"/>
                <a:cs typeface="Calibri"/>
              </a:rPr>
            </a:br>
            <a:r>
              <a:rPr lang="cs-CZ" sz="2400" dirty="0">
                <a:ea typeface="Times New Roman"/>
                <a:cs typeface="Calibri"/>
              </a:rPr>
              <a:t>značka je mírně odlišná od běžného značení: </a:t>
            </a:r>
            <a:endParaRPr lang="cs-CZ" sz="2400" dirty="0" smtClean="0">
              <a:ea typeface="Times New Roman"/>
              <a:cs typeface="Times New Roman"/>
            </a:endParaRPr>
          </a:p>
        </p:txBody>
      </p:sp>
      <p:pic>
        <p:nvPicPr>
          <p:cNvPr id="9" name="Obrázek 8" descr="http://www.maclab.sk/clanky/textova-blikacka/kondenzator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116"/>
          <a:stretch/>
        </p:blipFill>
        <p:spPr bwMode="auto">
          <a:xfrm>
            <a:off x="1519930" y="5229200"/>
            <a:ext cx="1971950" cy="4497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Obrázek 10" descr="http://bastleni.skovstudio.cz/dokumentace/kondenzator0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480" y="2780928"/>
            <a:ext cx="3398520" cy="2232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ázek 11" descr="http://www.iepa.cz/files/tgl5155-m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304764"/>
            <a:ext cx="2095332" cy="1116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Obrázek 13" descr="http://www.avelektronik.cz/obrazek/ffb2edc6-5a50-4dfa-8245-29f6fb5471c3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166917"/>
            <a:ext cx="2419547" cy="15024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464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http://www.spsemoh.cz/vyuka/zel/obrazky/kond-keram-sch1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2120" y="1115976"/>
            <a:ext cx="3380958" cy="2156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http://www.pkmarket.cz/obrazky/024/181/priloha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844824"/>
            <a:ext cx="1258431" cy="124814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11. Kapacita vodiče. Kondenzátor.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785109"/>
            <a:ext cx="5796136" cy="568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u="sng" dirty="0">
                <a:ea typeface="Times New Roman"/>
                <a:cs typeface="Calibri"/>
              </a:rPr>
              <a:t>Typy kondenzátorů podle dielektrika:</a:t>
            </a:r>
            <a:endParaRPr lang="cs-CZ" sz="2800" dirty="0">
              <a:ea typeface="Times New Roman"/>
              <a:cs typeface="Times New Roman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5"/>
            </a:pPr>
            <a:r>
              <a:rPr lang="cs-CZ" sz="2400" b="1" dirty="0">
                <a:solidFill>
                  <a:srgbClr val="FF0000"/>
                </a:solidFill>
                <a:ea typeface="Times New Roman"/>
                <a:cs typeface="Calibri"/>
              </a:rPr>
              <a:t>keramický</a:t>
            </a:r>
            <a:r>
              <a:rPr lang="cs-CZ" sz="2400" dirty="0">
                <a:ea typeface="Times New Roman"/>
                <a:cs typeface="Calibri"/>
              </a:rPr>
              <a:t> – speciální keramika s velkou </a:t>
            </a:r>
            <a:r>
              <a:rPr lang="cs-CZ" sz="2400" dirty="0" smtClean="0">
                <a:ea typeface="Times New Roman"/>
                <a:cs typeface="Calibri"/>
              </a:rPr>
              <a:t>permitivitou</a:t>
            </a: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5"/>
            </a:pPr>
            <a:endParaRPr lang="cs-CZ" sz="2400" dirty="0" smtClean="0">
              <a:ea typeface="Times New Roman"/>
              <a:cs typeface="Times New Roman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5"/>
            </a:pPr>
            <a:endParaRPr lang="cs-CZ" sz="2400" dirty="0">
              <a:ea typeface="Times New Roman"/>
              <a:cs typeface="Times New Roman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5"/>
            </a:pPr>
            <a:endParaRPr lang="cs-CZ" sz="2400" dirty="0" smtClean="0">
              <a:ea typeface="Times New Roman"/>
              <a:cs typeface="Times New Roman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5"/>
            </a:pPr>
            <a:endParaRPr lang="cs-CZ" sz="2400" dirty="0">
              <a:ea typeface="Times New Roman"/>
              <a:cs typeface="Times New Roman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5"/>
            </a:pPr>
            <a:r>
              <a:rPr lang="cs-CZ" sz="2400" b="1" dirty="0" err="1" smtClean="0">
                <a:solidFill>
                  <a:srgbClr val="FF0000"/>
                </a:solidFill>
                <a:ea typeface="Times New Roman"/>
                <a:cs typeface="Calibri"/>
              </a:rPr>
              <a:t>varikap</a:t>
            </a:r>
            <a:r>
              <a:rPr lang="cs-CZ" sz="2400" dirty="0" smtClean="0">
                <a:ea typeface="Times New Roman"/>
                <a:cs typeface="Calibri"/>
              </a:rPr>
              <a:t> </a:t>
            </a:r>
            <a:r>
              <a:rPr lang="cs-CZ" sz="2400" dirty="0">
                <a:ea typeface="Times New Roman"/>
                <a:cs typeface="Calibri"/>
              </a:rPr>
              <a:t>– kapacitní dioda – napětím řízený kondenzátor; PN přechod zapojený v závěrném směru se chová jako kondenzátor; značka:  </a:t>
            </a:r>
            <a:endParaRPr lang="cs-CZ" sz="2400" dirty="0" smtClean="0">
              <a:ea typeface="Times New Roman"/>
              <a:cs typeface="Calibri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5"/>
            </a:pPr>
            <a:r>
              <a:rPr lang="cs-CZ" sz="2400" b="1" dirty="0">
                <a:solidFill>
                  <a:srgbClr val="FF0000"/>
                </a:solidFill>
                <a:ea typeface="Times New Roman"/>
                <a:cs typeface="Calibri"/>
              </a:rPr>
              <a:t>s</a:t>
            </a:r>
            <a:r>
              <a:rPr lang="cs-CZ" sz="2400" b="1" dirty="0" smtClean="0">
                <a:solidFill>
                  <a:srgbClr val="FF0000"/>
                </a:solidFill>
                <a:ea typeface="Times New Roman"/>
                <a:cs typeface="Calibri"/>
              </a:rPr>
              <a:t>lídový</a:t>
            </a:r>
            <a:endParaRPr lang="cs-CZ" sz="2400" b="1" dirty="0" smtClean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Font typeface="+mj-lt"/>
              <a:buAutoNum type="alphaLcParenR" startAt="5"/>
            </a:pPr>
            <a:r>
              <a:rPr lang="cs-CZ" sz="2400" b="1" dirty="0" smtClean="0">
                <a:solidFill>
                  <a:srgbClr val="FF0000"/>
                </a:solidFill>
                <a:ea typeface="Times New Roman"/>
                <a:cs typeface="Calibri"/>
              </a:rPr>
              <a:t>plastový</a:t>
            </a:r>
            <a:endParaRPr lang="cs-CZ" sz="2400" b="1" dirty="0">
              <a:solidFill>
                <a:srgbClr val="FF0000"/>
              </a:solidFill>
              <a:ea typeface="Times New Roman"/>
              <a:cs typeface="Times New Roman"/>
            </a:endParaRPr>
          </a:p>
        </p:txBody>
      </p:sp>
      <p:pic>
        <p:nvPicPr>
          <p:cNvPr id="8" name="Obrázek 7" descr="http://upload.wikimedia.org/wikipedia/commons/thumb/0/0e/Varicap_symbol.svg/220px-Varicap_symbol.svg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9990" y="4941168"/>
            <a:ext cx="1802050" cy="774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Obrázek 14" descr="http://www.gme.cz/img/cache/192x144/228/003/1s2638-do34-obrazek-1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741152"/>
            <a:ext cx="1863839" cy="1344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901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11. Kapacita vodiče. Kondenzátor.</a:t>
            </a:r>
            <a:endParaRPr lang="cs-CZ" sz="4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785109"/>
            <a:ext cx="9144000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sz="2800" b="1" u="sng" dirty="0">
                <a:ea typeface="Times New Roman"/>
                <a:cs typeface="Calibri"/>
              </a:rPr>
              <a:t>Deskový kondenzátor</a:t>
            </a:r>
            <a:r>
              <a:rPr lang="cs-CZ" sz="2800" dirty="0">
                <a:ea typeface="Times New Roman"/>
                <a:cs typeface="Calibri"/>
              </a:rPr>
              <a:t> – dvě vodivé desky o ploše </a:t>
            </a:r>
            <a:r>
              <a:rPr lang="cs-CZ" sz="2800" b="1" i="1" dirty="0">
                <a:solidFill>
                  <a:srgbClr val="FF0000"/>
                </a:solidFill>
                <a:latin typeface="Times New Roman"/>
                <a:ea typeface="Times New Roman"/>
              </a:rPr>
              <a:t>S</a:t>
            </a:r>
            <a:r>
              <a:rPr lang="cs-CZ" sz="2800" dirty="0">
                <a:solidFill>
                  <a:srgbClr val="FF0000"/>
                </a:solidFill>
                <a:ea typeface="Times New Roman"/>
                <a:cs typeface="Calibri"/>
              </a:rPr>
              <a:t> </a:t>
            </a:r>
            <a:r>
              <a:rPr lang="cs-CZ" sz="2800" dirty="0">
                <a:ea typeface="Times New Roman"/>
                <a:cs typeface="Calibri"/>
              </a:rPr>
              <a:t>ve vzdálenosti </a:t>
            </a:r>
            <a:r>
              <a:rPr lang="cs-CZ" sz="2800" b="1" i="1" dirty="0">
                <a:solidFill>
                  <a:srgbClr val="FF0000"/>
                </a:solidFill>
                <a:latin typeface="Times New Roman"/>
                <a:ea typeface="Times New Roman"/>
              </a:rPr>
              <a:t>d</a:t>
            </a:r>
            <a:r>
              <a:rPr lang="cs-CZ" sz="2800" dirty="0">
                <a:ea typeface="Times New Roman"/>
                <a:cs typeface="Calibri"/>
              </a:rPr>
              <a:t>, mezi nimi dielektrikum s permitivitou </a:t>
            </a:r>
            <a:r>
              <a:rPr lang="cs-CZ" sz="2800" b="1" i="1" dirty="0">
                <a:solidFill>
                  <a:srgbClr val="FF0000"/>
                </a:solidFill>
                <a:latin typeface="Times New Roman"/>
                <a:ea typeface="Times New Roman"/>
              </a:rPr>
              <a:t>ε</a:t>
            </a:r>
            <a:endParaRPr lang="cs-CZ" sz="2400" b="1" dirty="0">
              <a:solidFill>
                <a:srgbClr val="FF0000"/>
              </a:solidFill>
              <a:ea typeface="Times New Roman"/>
              <a:cs typeface="Times New Roman"/>
            </a:endParaRPr>
          </a:p>
        </p:txBody>
      </p:sp>
      <p:pic>
        <p:nvPicPr>
          <p:cNvPr id="9" name="Obrázek 8" descr="http://filip2ms.files.wordpress.com/2011/05/clip_image002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323" y="1988840"/>
            <a:ext cx="3176883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http://mog.wz.cz/fyzika/2rocnik/kap403_soubory/image00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64396" y="1812032"/>
            <a:ext cx="53721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ázek 11" descr="http://www.helago-cz.cz/public/content-images/cz/product/20105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996" y="3878750"/>
            <a:ext cx="3179852" cy="2558621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/>
              <p:cNvSpPr txBox="1"/>
              <p:nvPr/>
            </p:nvSpPr>
            <p:spPr>
              <a:xfrm>
                <a:off x="3203848" y="3789040"/>
                <a:ext cx="5818794" cy="3144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dirty="0">
                    <a:ea typeface="Times New Roman"/>
                    <a:cs typeface="Times New Roman"/>
                  </a:rPr>
                  <a:t>Pro intenzitu el. pole mezi deskami platí, že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𝐸</m:t>
                    </m:r>
                    <m:r>
                      <a:rPr lang="cs-CZ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𝑑</m:t>
                        </m:r>
                      </m:den>
                    </m:f>
                  </m:oMath>
                </a14:m>
                <a:r>
                  <a:rPr lang="cs-CZ" dirty="0">
                    <a:ea typeface="Times New Roman"/>
                    <a:cs typeface="Times New Roman"/>
                  </a:rPr>
                  <a:t> a současně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𝐸</m:t>
                    </m:r>
                    <m:r>
                      <a:rPr lang="cs-CZ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𝜎</m:t>
                        </m:r>
                      </m:num>
                      <m:den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𝜀</m:t>
                        </m:r>
                      </m:den>
                    </m:f>
                    <m:r>
                      <a:rPr lang="cs-CZ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</m:t>
                        </m:r>
                      </m:num>
                      <m:den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𝜀</m:t>
                        </m:r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∙</m:t>
                        </m:r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𝑆</m:t>
                        </m:r>
                      </m:den>
                    </m:f>
                  </m:oMath>
                </a14:m>
                <a:r>
                  <a:rPr lang="cs-CZ" dirty="0">
                    <a:ea typeface="Times New Roman"/>
                    <a:cs typeface="Times New Roman"/>
                  </a:rPr>
                  <a:t>. Z rovnosti obou výrazů plyne, že </a:t>
                </a: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𝑈</m:t>
                        </m:r>
                      </m:num>
                      <m:den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𝑑</m:t>
                        </m:r>
                      </m:den>
                    </m:f>
                    <m:r>
                      <a:rPr lang="cs-CZ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</m:t>
                        </m:r>
                      </m:num>
                      <m:den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𝜀</m:t>
                        </m:r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 ∙</m:t>
                        </m:r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𝑆</m:t>
                        </m:r>
                      </m:den>
                    </m:f>
                  </m:oMath>
                </a14:m>
                <a:r>
                  <a:rPr lang="cs-CZ" dirty="0" smtClean="0">
                    <a:ea typeface="Times New Roman"/>
                    <a:cs typeface="Calibri"/>
                  </a:rPr>
                  <a:t>        Po </a:t>
                </a:r>
                <a:r>
                  <a:rPr lang="cs-CZ" dirty="0">
                    <a:ea typeface="Times New Roman"/>
                    <a:cs typeface="Calibri"/>
                  </a:rPr>
                  <a:t>úpravě rovnice můžeme vyjádřit poměr náboje Q a napětí U:</a:t>
                </a:r>
                <a:endParaRPr lang="cs-CZ" dirty="0">
                  <a:ea typeface="Times New Roman"/>
                  <a:cs typeface="Times New Roman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</m:ctrlPr>
                        </m:fPr>
                        <m:num>
                          <m:r>
                            <a:rPr lang="cs-CZ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𝑄</m:t>
                          </m:r>
                        </m:num>
                        <m:den>
                          <m:r>
                            <a:rPr lang="cs-CZ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𝑈</m:t>
                          </m:r>
                        </m:den>
                      </m:f>
                      <m:r>
                        <a:rPr lang="cs-CZ" i="1"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</m:ctrlPr>
                        </m:fPr>
                        <m:num>
                          <m:r>
                            <a:rPr lang="cs-CZ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𝜀</m:t>
                          </m:r>
                          <m:r>
                            <a:rPr lang="cs-CZ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∙</m:t>
                          </m:r>
                          <m:r>
                            <a:rPr lang="cs-CZ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𝑆</m:t>
                          </m:r>
                        </m:num>
                        <m:den>
                          <m:r>
                            <a:rPr lang="cs-CZ" i="1">
                              <a:effectLst/>
                              <a:latin typeface="Cambria Math"/>
                              <a:ea typeface="Times New Roman"/>
                              <a:cs typeface="Calibri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cs-CZ" dirty="0">
                  <a:ea typeface="Times New Roman"/>
                  <a:cs typeface="Times New Roman"/>
                </a:endParaRPr>
              </a:p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dirty="0">
                    <a:ea typeface="Times New Roman"/>
                    <a:cs typeface="Calibri"/>
                  </a:rPr>
                  <a:t>Podílem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𝑄</m:t>
                        </m:r>
                      </m:num>
                      <m:den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𝑈</m:t>
                        </m:r>
                      </m:den>
                    </m:f>
                  </m:oMath>
                </a14:m>
                <a:r>
                  <a:rPr lang="cs-CZ" dirty="0">
                    <a:ea typeface="Times New Roman"/>
                    <a:cs typeface="Calibri"/>
                  </a:rPr>
                  <a:t> je dána kapacita, takže pro kapacitu deskového kondenzátoru platí následující vztah</a:t>
                </a:r>
                <a:r>
                  <a:rPr lang="cs-CZ" dirty="0" smtClean="0">
                    <a:ea typeface="Times New Roman"/>
                    <a:cs typeface="Calibri"/>
                  </a:rPr>
                  <a:t>:</a:t>
                </a:r>
                <a:endParaRPr lang="cs-CZ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3" name="TextovéPo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789040"/>
                <a:ext cx="5818794" cy="3144066"/>
              </a:xfrm>
              <a:prstGeom prst="rect">
                <a:avLst/>
              </a:prstGeom>
              <a:blipFill rotWithShape="1">
                <a:blip r:embed="rId5"/>
                <a:stretch>
                  <a:fillRect l="-943" r="-839" b="-17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819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-11308" y="1268760"/>
            <a:ext cx="9144000" cy="1155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920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cs-CZ" sz="4000" dirty="0"/>
              <a:t>11. Kapacita vodiče. Kondenzátor.</a:t>
            </a:r>
            <a:endParaRPr lang="cs-CZ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ovéPole 3"/>
              <p:cNvSpPr txBox="1"/>
              <p:nvPr/>
            </p:nvSpPr>
            <p:spPr>
              <a:xfrm>
                <a:off x="0" y="785109"/>
                <a:ext cx="9144000" cy="1518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800" b="1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kapacita deskového kondenzátoru</a:t>
                </a:r>
                <a:endParaRPr lang="cs-CZ" sz="2800" dirty="0">
                  <a:ea typeface="Times New Roman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Calibri"/>
                        </a:rPr>
                        <m:t>𝑪</m:t>
                      </m:r>
                      <m:r>
                        <a:rPr lang="cs-CZ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cs-CZ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𝜺</m:t>
                          </m:r>
                          <m:r>
                            <a:rPr lang="cs-CZ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r>
                            <a:rPr lang="cs-CZ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𝑺</m:t>
                          </m:r>
                        </m:num>
                        <m:den>
                          <m:r>
                            <a:rPr lang="cs-CZ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𝒅</m:t>
                          </m:r>
                        </m:den>
                      </m:f>
                      <m:r>
                        <a:rPr lang="cs-CZ" sz="28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Times New Roman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cs-CZ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cs-CZ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𝟎</m:t>
                              </m:r>
                            </m:sub>
                          </m:sSub>
                          <m:r>
                            <a:rPr lang="cs-CZ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sSub>
                            <m:sSubPr>
                              <m:ctrlPr>
                                <a:rPr lang="cs-CZ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𝜺</m:t>
                              </m:r>
                            </m:e>
                            <m:sub>
                              <m:r>
                                <a:rPr lang="cs-CZ" sz="28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/>
                                  <a:ea typeface="Times New Roman"/>
                                  <a:cs typeface="Times New Roman"/>
                                </a:rPr>
                                <m:t>𝒓</m:t>
                              </m:r>
                            </m:sub>
                          </m:sSub>
                          <m:r>
                            <a:rPr lang="cs-CZ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∙</m:t>
                          </m:r>
                          <m:r>
                            <a:rPr lang="cs-CZ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𝑺</m:t>
                          </m:r>
                        </m:num>
                        <m:den>
                          <m:r>
                            <a:rPr lang="cs-CZ" sz="2800" b="1" i="1">
                              <a:solidFill>
                                <a:srgbClr val="FF0000"/>
                              </a:solidFill>
                              <a:effectLst/>
                              <a:latin typeface="Cambria Math"/>
                              <a:ea typeface="Times New Roman"/>
                              <a:cs typeface="Times New Roman"/>
                            </a:rPr>
                            <m:t>𝒅</m:t>
                          </m:r>
                        </m:den>
                      </m:f>
                    </m:oMath>
                  </m:oMathPara>
                </a14:m>
                <a:endParaRPr lang="cs-CZ" sz="2800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85109"/>
                <a:ext cx="9144000" cy="1518621"/>
              </a:xfrm>
              <a:prstGeom prst="rect">
                <a:avLst/>
              </a:prstGeom>
              <a:blipFill rotWithShape="1">
                <a:blip r:embed="rId2"/>
                <a:stretch>
                  <a:fillRect l="-1333" t="-16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ovéPole 4"/>
              <p:cNvSpPr txBox="1"/>
              <p:nvPr/>
            </p:nvSpPr>
            <p:spPr>
              <a:xfrm>
                <a:off x="-11308" y="2708920"/>
                <a:ext cx="6455516" cy="40833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sz="2800" b="1" u="sng" dirty="0">
                    <a:ea typeface="Times New Roman"/>
                    <a:cs typeface="Calibri"/>
                  </a:rPr>
                  <a:t>Kulový kondenzátor</a:t>
                </a:r>
                <a:r>
                  <a:rPr lang="cs-CZ" sz="2800" dirty="0">
                    <a:ea typeface="Times New Roman"/>
                    <a:cs typeface="Calibri"/>
                  </a:rPr>
                  <a:t> </a:t>
                </a:r>
                <a:r>
                  <a:rPr lang="cs-CZ" dirty="0">
                    <a:ea typeface="Times New Roman"/>
                    <a:cs typeface="Calibri"/>
                  </a:rPr>
                  <a:t>– elektrody tvaru koule; větší koule má poloměr </a:t>
                </a:r>
                <a:r>
                  <a:rPr lang="cs-CZ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r</a:t>
                </a:r>
                <a:r>
                  <a:rPr lang="cs-CZ" baseline="-25000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2</a:t>
                </a:r>
                <a:r>
                  <a:rPr lang="cs-CZ" dirty="0">
                    <a:ea typeface="Times New Roman"/>
                    <a:cs typeface="Calibri"/>
                  </a:rPr>
                  <a:t>, menší </a:t>
                </a:r>
                <a:r>
                  <a:rPr lang="cs-CZ" i="1" dirty="0">
                    <a:solidFill>
                      <a:srgbClr val="FF0000"/>
                    </a:solidFill>
                    <a:effectLst/>
                    <a:latin typeface="Times New Roman"/>
                    <a:ea typeface="Times New Roman"/>
                    <a:cs typeface="Times New Roman"/>
                  </a:rPr>
                  <a:t>r</a:t>
                </a:r>
                <a:r>
                  <a:rPr lang="cs-CZ" baseline="-25000" dirty="0">
                    <a:solidFill>
                      <a:srgbClr val="FF0000"/>
                    </a:solidFill>
                    <a:ea typeface="Times New Roman"/>
                    <a:cs typeface="Calibri"/>
                  </a:rPr>
                  <a:t>1</a:t>
                </a:r>
                <a:endParaRPr lang="cs-CZ" dirty="0">
                  <a:ea typeface="Times New Roman"/>
                  <a:cs typeface="Times New Roman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Wingdings"/>
                  <a:buChar char=""/>
                </a:pPr>
                <a:r>
                  <a:rPr lang="cs-CZ" dirty="0">
                    <a:ea typeface="Times New Roman"/>
                    <a:cs typeface="Calibri"/>
                  </a:rPr>
                  <a:t>obrovský kulový kondenzátor tvoří např. naše zemská ionosféra a země </a:t>
                </a:r>
                <a:br>
                  <a:rPr lang="cs-CZ" dirty="0">
                    <a:ea typeface="Times New Roman"/>
                    <a:cs typeface="Calibri"/>
                  </a:rPr>
                </a:br>
                <a:r>
                  <a:rPr lang="cs-CZ" dirty="0">
                    <a:ea typeface="Times New Roman"/>
                    <a:cs typeface="Calibri"/>
                    <a:sym typeface="Wingdings"/>
                  </a:rPr>
                  <a:t></a:t>
                </a:r>
                <a:r>
                  <a:rPr lang="cs-CZ" dirty="0">
                    <a:ea typeface="Times New Roman"/>
                    <a:cs typeface="Calibri"/>
                  </a:rPr>
                  <a:t> intenzita el. pole je 100 – 200 V/m </a:t>
                </a:r>
                <a:br>
                  <a:rPr lang="cs-CZ" dirty="0">
                    <a:ea typeface="Times New Roman"/>
                    <a:cs typeface="Calibri"/>
                  </a:rPr>
                </a:br>
                <a:r>
                  <a:rPr lang="cs-CZ" dirty="0">
                    <a:ea typeface="Times New Roman"/>
                    <a:cs typeface="Calibri"/>
                    <a:sym typeface="Wingdings"/>
                  </a:rPr>
                  <a:t></a:t>
                </a:r>
                <a:r>
                  <a:rPr lang="cs-CZ" dirty="0">
                    <a:ea typeface="Times New Roman"/>
                    <a:cs typeface="Calibri"/>
                  </a:rPr>
                  <a:t> mezi ionosférou (kladná elektroda) a zemským povrchem </a:t>
                </a:r>
                <a:br>
                  <a:rPr lang="cs-CZ" dirty="0">
                    <a:ea typeface="Times New Roman"/>
                    <a:cs typeface="Calibri"/>
                  </a:rPr>
                </a:br>
                <a:r>
                  <a:rPr lang="cs-CZ" dirty="0">
                    <a:ea typeface="Times New Roman"/>
                    <a:cs typeface="Calibri"/>
                  </a:rPr>
                  <a:t>(převážně vodivá mořská voda tvořící zápornou elektrodu) je vzdálenost cca 100 km, </a:t>
                </a:r>
                <a:br>
                  <a:rPr lang="cs-CZ" dirty="0">
                    <a:ea typeface="Times New Roman"/>
                    <a:cs typeface="Calibri"/>
                  </a:rPr>
                </a:br>
                <a:r>
                  <a:rPr lang="cs-CZ" dirty="0">
                    <a:ea typeface="Times New Roman"/>
                    <a:cs typeface="Calibri"/>
                  </a:rPr>
                  <a:t>napětí asi 400 </a:t>
                </a:r>
                <a:r>
                  <a:rPr lang="cs-CZ" dirty="0" err="1">
                    <a:ea typeface="Times New Roman"/>
                    <a:cs typeface="Calibri"/>
                  </a:rPr>
                  <a:t>kV</a:t>
                </a:r>
                <a:r>
                  <a:rPr lang="cs-CZ" dirty="0">
                    <a:ea typeface="Times New Roman"/>
                    <a:cs typeface="Calibri"/>
                  </a:rPr>
                  <a:t> a kapacita tohoto kondenzátoru je cca 20 </a:t>
                </a:r>
                <a:r>
                  <a:rPr lang="cs-CZ" dirty="0" err="1" smtClean="0">
                    <a:ea typeface="Times New Roman"/>
                    <a:cs typeface="Calibri"/>
                  </a:rPr>
                  <a:t>kC</a:t>
                </a:r>
                <a:endParaRPr lang="cs-CZ" dirty="0">
                  <a:ea typeface="Times New Roman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cs-CZ" dirty="0">
                    <a:ea typeface="Times New Roman"/>
                    <a:cs typeface="Calibri"/>
                  </a:rPr>
                  <a:t>Je-li potenciál kulového vodiče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𝜑</m:t>
                    </m:r>
                    <m:r>
                      <a:rPr lang="cs-CZ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</m:t>
                        </m:r>
                      </m:num>
                      <m:den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𝜋𝜀</m:t>
                        </m:r>
                      </m:den>
                    </m:f>
                    <m:r>
                      <a:rPr lang="cs-CZ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∙</m:t>
                    </m:r>
                    <m:f>
                      <m:fPr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𝑄</m:t>
                        </m:r>
                      </m:num>
                      <m:den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𝑅</m:t>
                        </m:r>
                      </m:den>
                    </m:f>
                  </m:oMath>
                </a14:m>
                <a:r>
                  <a:rPr lang="cs-CZ" dirty="0">
                    <a:ea typeface="Times New Roman"/>
                    <a:cs typeface="Calibri"/>
                  </a:rPr>
                  <a:t>, pak pro kapacitu kulového vodiče </a:t>
                </a:r>
                <a14:m>
                  <m:oMath xmlns:m="http://schemas.openxmlformats.org/officeDocument/2006/math">
                    <m:r>
                      <a:rPr lang="cs-CZ" i="1">
                        <a:effectLst/>
                        <a:latin typeface="Cambria Math"/>
                        <a:ea typeface="Times New Roman"/>
                        <a:cs typeface="Calibri"/>
                      </a:rPr>
                      <m:t>𝐶</m:t>
                    </m:r>
                    <m:r>
                      <a:rPr lang="cs-CZ" i="1">
                        <a:effectLst/>
                        <a:latin typeface="Cambria Math"/>
                        <a:ea typeface="Times New Roman"/>
                        <a:cs typeface="Calibri"/>
                      </a:rPr>
                      <m:t>=</m:t>
                    </m:r>
                    <m:f>
                      <m:fPr>
                        <m:ctrlP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</m:ctrlPr>
                      </m:fPr>
                      <m:num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𝑄</m:t>
                        </m:r>
                      </m:num>
                      <m:den>
                        <m:r>
                          <a:rPr lang="cs-CZ" i="1">
                            <a:effectLst/>
                            <a:latin typeface="Cambria Math"/>
                            <a:ea typeface="Times New Roman"/>
                            <a:cs typeface="Calibri"/>
                          </a:rPr>
                          <m:t>𝜑</m:t>
                        </m:r>
                      </m:den>
                    </m:f>
                  </m:oMath>
                </a14:m>
                <a:r>
                  <a:rPr lang="cs-CZ" dirty="0">
                    <a:ea typeface="Times New Roman"/>
                    <a:cs typeface="Calibri"/>
                  </a:rPr>
                  <a:t> </a:t>
                </a:r>
                <a:r>
                  <a:rPr lang="cs-CZ" dirty="0" smtClean="0">
                    <a:ea typeface="Times New Roman"/>
                    <a:cs typeface="Calibri"/>
                  </a:rPr>
                  <a:t>platí</a:t>
                </a:r>
                <a:endParaRPr lang="cs-CZ" dirty="0">
                  <a:ea typeface="Times New Roman"/>
                  <a:cs typeface="Times New Roman"/>
                </a:endParaRPr>
              </a:p>
            </p:txBody>
          </p:sp>
        </mc:Choice>
        <mc:Fallback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308" y="2708920"/>
                <a:ext cx="6455516" cy="4083362"/>
              </a:xfrm>
              <a:prstGeom prst="rect">
                <a:avLst/>
              </a:prstGeom>
              <a:blipFill rotWithShape="1">
                <a:blip r:embed="rId3"/>
                <a:stretch>
                  <a:fillRect l="-1889" t="-597" r="-13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Obrázek 9" descr="zemský kondenzátor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6216" y="3356992"/>
            <a:ext cx="2470498" cy="2798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540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364</Words>
  <Application>Microsoft Office PowerPoint</Application>
  <PresentationFormat>Předvádění na obrazovce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systému Office</vt:lpstr>
      <vt:lpstr>Microsoft Equation 3.0</vt:lpstr>
      <vt:lpstr>11. Kapacita vodiče. Kondenzátor.</vt:lpstr>
      <vt:lpstr>11. Kapacita vodiče. Kondenzátor.</vt:lpstr>
      <vt:lpstr>11. Kapacita vodiče. Kondenzátor.</vt:lpstr>
      <vt:lpstr>11. Kapacita vodiče. Kondenzátor.</vt:lpstr>
      <vt:lpstr>11. Kapacita vodiče. Kondenzátor.</vt:lpstr>
      <vt:lpstr>11. Kapacita vodiče. Kondenzátor.</vt:lpstr>
      <vt:lpstr>11. Kapacita vodiče. Kondenzátor.</vt:lpstr>
      <vt:lpstr>11. Kapacita vodiče. Kondenzátor.</vt:lpstr>
      <vt:lpstr>11. Kapacita vodiče. Kondenzátor.</vt:lpstr>
      <vt:lpstr>11. Kapacita vodiče. Kondenzátor.</vt:lpstr>
      <vt:lpstr>11. Kapacita vodiče. Kondenzátor.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Elektrický náboj a jeho vlastnosti</dc:title>
  <dc:creator>imhotep</dc:creator>
  <cp:lastModifiedBy>imhotep</cp:lastModifiedBy>
  <cp:revision>29</cp:revision>
  <dcterms:created xsi:type="dcterms:W3CDTF">2014-08-31T07:20:26Z</dcterms:created>
  <dcterms:modified xsi:type="dcterms:W3CDTF">2014-09-06T10:24:32Z</dcterms:modified>
</cp:coreProperties>
</file>