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</a:t>
            </a:r>
            <a:r>
              <a:rPr lang="cs-CZ" sz="4000" dirty="0" smtClean="0"/>
              <a:t>. Elektrické pole </a:t>
            </a:r>
            <a:r>
              <a:rPr lang="cs-CZ" sz="4000" dirty="0" smtClean="0"/>
              <a:t>a jeho </a:t>
            </a:r>
            <a:r>
              <a:rPr lang="cs-CZ" sz="4000" dirty="0" smtClean="0"/>
              <a:t>intenzita</a:t>
            </a:r>
            <a:endParaRPr lang="cs-CZ" sz="4000" dirty="0"/>
          </a:p>
        </p:txBody>
      </p:sp>
      <p:pic>
        <p:nvPicPr>
          <p:cNvPr id="5" name="Obrázek 4" descr="C:\Users\imhotep\AppData\Local\Microsoft\Windows\Temporary Internet Files\Content.IE5\3I2829YJ\MC900436917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6409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187624" y="1300118"/>
            <a:ext cx="5423280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/>
              <a:t>elektrické pole kolem „bodového náboje“ </a:t>
            </a:r>
          </a:p>
        </p:txBody>
      </p:sp>
      <p:pic>
        <p:nvPicPr>
          <p:cNvPr id="6" name="Obrázek 5" descr="http://www.vedanasbavi.cz/obrazky/135282720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4" r="12745"/>
          <a:stretch/>
        </p:blipFill>
        <p:spPr bwMode="auto">
          <a:xfrm>
            <a:off x="323528" y="1943100"/>
            <a:ext cx="2664296" cy="3358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3347864" y="1960553"/>
                <a:ext cx="5616624" cy="3598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400" dirty="0">
                    <a:ea typeface="Times New Roman"/>
                    <a:cs typeface="Times New Roman"/>
                  </a:rPr>
                  <a:t>Kolem bodového náboje 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cs-CZ" sz="2400" dirty="0">
                    <a:ea typeface="Times New Roman"/>
                    <a:cs typeface="Times New Roman"/>
                  </a:rPr>
                  <a:t> se vytváří tzv.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elektrické pole</a:t>
                </a:r>
                <a:r>
                  <a:rPr lang="cs-CZ" sz="2400" dirty="0">
                    <a:ea typeface="Times New Roman"/>
                    <a:cs typeface="Times New Roman"/>
                  </a:rPr>
                  <a:t>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400" dirty="0">
                    <a:ea typeface="Times New Roman"/>
                    <a:cs typeface="Times New Roman"/>
                  </a:rPr>
                  <a:t>Vzájemné působení mezi nabitými tělesy se realizuje prostřednictvím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elektromagnetické interakce</a:t>
                </a:r>
                <a:r>
                  <a:rPr lang="cs-CZ" sz="2400" dirty="0">
                    <a:ea typeface="Times New Roman"/>
                    <a:cs typeface="Times New Roman"/>
                  </a:rPr>
                  <a:t>, která se ve vakuu 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šíří rychlostí světla</a:t>
                </a:r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𝒄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𝟐𝟗𝟗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𝟕𝟗𝟐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𝟒𝟓𝟖</m:t>
                    </m:r>
                  </m:oMath>
                </a14:m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ms</a:t>
                </a:r>
                <a:r>
                  <a:rPr lang="cs-CZ" sz="2400" baseline="300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-1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960553"/>
                <a:ext cx="5616624" cy="3598934"/>
              </a:xfrm>
              <a:prstGeom prst="rect">
                <a:avLst/>
              </a:prstGeom>
              <a:blipFill rotWithShape="1">
                <a:blip r:embed="rId4"/>
                <a:stretch>
                  <a:fillRect l="-1627" t="-678" r="-15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124744"/>
            <a:ext cx="9144000" cy="330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Times New Roman"/>
              </a:rPr>
              <a:t>Elektrické pole kolem bodového náboje:</a:t>
            </a:r>
            <a:endParaRPr lang="cs-CZ" sz="2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ea typeface="Times New Roman"/>
                <a:cs typeface="Times New Roman"/>
              </a:rPr>
              <a:t> 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radiální</a:t>
            </a:r>
            <a:r>
              <a:rPr lang="cs-CZ" sz="2400" dirty="0" smtClean="0">
                <a:ea typeface="Times New Roman"/>
                <a:cs typeface="Times New Roman"/>
              </a:rPr>
              <a:t> </a:t>
            </a:r>
            <a:r>
              <a:rPr lang="cs-CZ" sz="2400" dirty="0">
                <a:ea typeface="Times New Roman"/>
                <a:cs typeface="Times New Roman"/>
              </a:rPr>
              <a:t>el. pole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u kladného náboje směřují siločáry VEN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u záporného náboje směřují siločáry DOVNITŘ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směr siločar určen dohodou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intenzita se s rostoucí vzdáleností od náboje rychle zmenšuje</a:t>
            </a:r>
          </a:p>
          <a:p>
            <a:endParaRPr lang="cs-CZ" dirty="0"/>
          </a:p>
        </p:txBody>
      </p:sp>
      <p:pic>
        <p:nvPicPr>
          <p:cNvPr id="7" name="Obrázek 6" descr="http://kvinta-html.wz.cz/fyzika/elektrina_a_magnetismus/elektricky_naboj_a_elektricke_pole/obrazky/0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93096"/>
            <a:ext cx="4413850" cy="2059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052736"/>
            <a:ext cx="9144000" cy="2125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Times New Roman"/>
              </a:rPr>
              <a:t>Elektrické pole mezi dvěma rovnoběžnými deskami:</a:t>
            </a:r>
            <a:endParaRPr lang="cs-CZ" sz="2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ea typeface="Times New Roman"/>
                <a:cs typeface="Times New Roman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homogenní</a:t>
            </a:r>
            <a:r>
              <a:rPr lang="cs-CZ" sz="2400" dirty="0">
                <a:ea typeface="Times New Roman"/>
                <a:cs typeface="Times New Roman"/>
              </a:rPr>
              <a:t> el. pole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a typeface="Times New Roman"/>
                <a:cs typeface="Times New Roman"/>
              </a:rPr>
              <a:t>siločáry jsou rovnoběžné (na koncích se začínají ohýbat)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intenzita </a:t>
            </a:r>
            <a:r>
              <a:rPr lang="cs-CZ" sz="2400" dirty="0"/>
              <a:t>je konstantní </a:t>
            </a:r>
          </a:p>
        </p:txBody>
      </p:sp>
      <p:pic>
        <p:nvPicPr>
          <p:cNvPr id="10" name="Obrázek 9" descr="http://www.spsemoh.cz/vyuka/zae/obrazky/homogels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6303"/>
            <a:ext cx="4392488" cy="2666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://www.spsemoh.cz/vyuka/zae/obrazky/silocary-desky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61588"/>
            <a:ext cx="2088232" cy="2931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4721437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2201157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0" y="908720"/>
                <a:ext cx="9144000" cy="5756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intenzita elektrického pole – </a:t>
                </a:r>
                <a:r>
                  <a:rPr lang="cs-CZ" sz="28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E</a:t>
                </a: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</a:t>
                </a:r>
                <a:r>
                  <a:rPr lang="cs-CZ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	</a:t>
                </a:r>
                <a:r>
                  <a:rPr lang="cs-CZ" sz="2400" dirty="0">
                    <a:ea typeface="Times New Roman"/>
                    <a:cs typeface="Times New Roman"/>
                  </a:rPr>
                  <a:t>jednotka: </a:t>
                </a:r>
                <a:r>
                  <a:rPr lang="en-US" sz="2400" dirty="0">
                    <a:ea typeface="Times New Roman"/>
                    <a:cs typeface="Times New Roman"/>
                  </a:rPr>
                  <a:t>[</a:t>
                </a:r>
                <a:r>
                  <a:rPr lang="cs-CZ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E</a:t>
                </a:r>
                <a:r>
                  <a:rPr lang="en-US" sz="2400" dirty="0">
                    <a:ea typeface="Times New Roman"/>
                    <a:cs typeface="Times New Roman"/>
                  </a:rPr>
                  <a:t>] = NC</a:t>
                </a:r>
                <a:r>
                  <a:rPr lang="en-US" sz="2400" baseline="30000" dirty="0">
                    <a:ea typeface="Times New Roman"/>
                    <a:cs typeface="Times New Roman"/>
                  </a:rPr>
                  <a:t>-1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vektorová veličina (kromě velikosti je důležitý i směr)</a:t>
                </a: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</m:e>
                      </m:acc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𝒆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endParaRPr lang="cs-CZ" dirty="0" smtClean="0"/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𝑭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– elektrická síla,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𝒒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– </a:t>
                </a: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náboj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b="1" dirty="0">
                  <a:solidFill>
                    <a:srgbClr val="FF0000"/>
                  </a:solidFill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intenzita elektrického pole kolem bodového náboje </a:t>
                </a:r>
                <a:r>
                  <a:rPr lang="cs-CZ" sz="28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𝑬</m:t>
                          </m:r>
                        </m:e>
                      </m:acc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cs-CZ" sz="2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𝒆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𝒒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𝝅𝜺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num>
                        <m:den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 smtClean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𝒓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– vzdálenost od náboje </a:t>
                </a:r>
                <a:r>
                  <a:rPr lang="cs-CZ" sz="2400" b="1" i="1" dirty="0" smtClean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75606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636" b="-1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196752"/>
            <a:ext cx="91440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Intenzita kolem bodového náboje </a:t>
            </a:r>
            <a:r>
              <a:rPr lang="cs-CZ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Q</a:t>
            </a:r>
            <a:r>
              <a:rPr lang="cs-CZ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klesá s druhou mocninou </a:t>
            </a:r>
            <a:b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</a:b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vzdálenosti </a:t>
            </a:r>
            <a:r>
              <a:rPr lang="cs-CZ" sz="24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</a:t>
            </a: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 od náboje.</a:t>
            </a:r>
            <a:endParaRPr lang="cs-CZ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solidFill>
                  <a:srgbClr val="FF0000"/>
                </a:solidFill>
                <a:ea typeface="Times New Roman"/>
                <a:cs typeface="Times New Roman"/>
              </a:rPr>
              <a:t> </a:t>
            </a:r>
            <a:endParaRPr lang="cs-CZ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Výsledná </a:t>
            </a: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intenzita v daném bodě má směr tečny k siločáře</a:t>
            </a: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.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6" name="Obrázek 5" descr="http://kvinta-html.wz.cz/fyzika/elektrina_a_magnetismus/elektricky_naboj_a_elektricke_pole/obrazky/06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33316"/>
            <a:ext cx="4176464" cy="2455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http://www.fyzika007.cz/_/rsrc/1328990357297/elektrina-a-magnetismus/elektricky-naboj-a-elektricke-pole/intenzita-elektrickeho-pole---zapis-do-sesitu/intenzitaelpole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09716"/>
            <a:ext cx="2952328" cy="3451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5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-9610" y="980728"/>
            <a:ext cx="9144000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ea typeface="Times New Roman"/>
                <a:cs typeface="Times New Roman"/>
              </a:rPr>
              <a:t>Př. směr intenzity el. pole u osoby za bouřky s vyznačenými ekvipotenciálními </a:t>
            </a:r>
            <a:r>
              <a:rPr lang="cs-CZ" sz="2400" b="1" dirty="0" smtClean="0">
                <a:ea typeface="Times New Roman"/>
                <a:cs typeface="Times New Roman"/>
              </a:rPr>
              <a:t>plochami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9" name="Obrázek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828266" cy="496855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1922573"/>
            <a:ext cx="4752528" cy="191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u="sng" dirty="0">
                <a:solidFill>
                  <a:srgbClr val="FF0000"/>
                </a:solidFill>
                <a:ea typeface="Times New Roman"/>
                <a:cs typeface="Times New Roman"/>
              </a:rPr>
              <a:t>Ekvipotenciální plochy</a:t>
            </a:r>
            <a:r>
              <a:rPr lang="cs-CZ" sz="2400" dirty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cs-CZ" dirty="0">
                <a:ea typeface="Times New Roman"/>
                <a:cs typeface="Times New Roman"/>
              </a:rPr>
              <a:t>– místa se stejnou hodnotou intenzity elektrického pole v prostoru (obdoba vrstevnic v zeměpise).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a typeface="Times New Roman"/>
                <a:cs typeface="Times New Roman"/>
              </a:rPr>
              <a:t>Intenzita el. pole je vždy kolmá na ekvipotenciální plochy</a:t>
            </a:r>
            <a:r>
              <a:rPr lang="cs-CZ" dirty="0" smtClean="0">
                <a:ea typeface="Times New Roman"/>
                <a:cs typeface="Times New Roman"/>
              </a:rPr>
              <a:t>.</a:t>
            </a:r>
            <a:endParaRPr lang="cs-CZ" dirty="0">
              <a:ea typeface="Times New Roman"/>
              <a:cs typeface="Times New Roman"/>
            </a:endParaRPr>
          </a:p>
        </p:txBody>
      </p:sp>
      <p:pic>
        <p:nvPicPr>
          <p:cNvPr id="10" name="Obrázek 9" descr="http://hyperphysics.phy-astr.gsu.edu/hbase/electric/imgele/equiv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468052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892356"/>
            <a:ext cx="6156176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u="sng" dirty="0">
                <a:ea typeface="Times New Roman"/>
                <a:cs typeface="Times New Roman"/>
              </a:rPr>
              <a:t>Orientační hodnoty intenzit elektrických polí</a:t>
            </a:r>
            <a:r>
              <a:rPr lang="cs-CZ" sz="2400" b="1" u="sng" dirty="0" smtClean="0">
                <a:ea typeface="Times New Roman"/>
                <a:cs typeface="Times New Roman"/>
              </a:rPr>
              <a:t>: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40" name="Obrázek 39" descr="http://www.techmania.cz/edutorium/data/fil_445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63284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6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4. Elektrické pole a jeho intenzita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7052"/>
            <a:ext cx="651621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Times New Roman"/>
              </a:rPr>
              <a:t>Pozn.</a:t>
            </a:r>
            <a:endParaRPr lang="cs-CZ" sz="2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a typeface="Times New Roman"/>
                <a:cs typeface="Times New Roman"/>
              </a:rPr>
              <a:t>Pojem elektrické pole zavedl </a:t>
            </a:r>
            <a:r>
              <a:rPr lang="cs-CZ" sz="2400" dirty="0" smtClean="0">
                <a:ea typeface="Times New Roman"/>
                <a:cs typeface="Times New Roman"/>
              </a:rPr>
              <a:t/>
            </a:r>
            <a:br>
              <a:rPr lang="cs-CZ" sz="2400" dirty="0" smtClean="0">
                <a:ea typeface="Times New Roman"/>
                <a:cs typeface="Times New Roman"/>
              </a:rPr>
            </a:br>
            <a:r>
              <a:rPr lang="cs-CZ" sz="2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Michael </a:t>
            </a:r>
            <a:r>
              <a:rPr lang="cs-CZ" sz="2400" b="1" dirty="0">
                <a:solidFill>
                  <a:srgbClr val="00B050"/>
                </a:solidFill>
                <a:ea typeface="Times New Roman"/>
                <a:cs typeface="Times New Roman"/>
              </a:rPr>
              <a:t>Faraday (1791 – 1867).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1831 objevil magnetické a elektrické siločáry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vymyslel pojmy jako anoda, katoda, elektroda, iont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vše popisoval slovně, nepoužil (nevymyslel) jediný vzorec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položil teoretický základ pro elektromotory, dynama a výrobu</a:t>
            </a:r>
            <a:br>
              <a:rPr lang="cs-CZ" sz="2400" dirty="0">
                <a:ea typeface="Times New Roman"/>
                <a:cs typeface="Times New Roman"/>
              </a:rPr>
            </a:br>
            <a:r>
              <a:rPr lang="cs-CZ" sz="2400" dirty="0">
                <a:ea typeface="Times New Roman"/>
                <a:cs typeface="Times New Roman"/>
              </a:rPr>
              <a:t>elektrické energie jinou než chemickou cestou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na základě jeho prací pak </a:t>
            </a:r>
            <a:r>
              <a:rPr lang="cs-CZ" sz="2400" dirty="0" smtClean="0">
                <a:ea typeface="Times New Roman"/>
                <a:cs typeface="Times New Roman"/>
              </a:rPr>
              <a:t/>
            </a:r>
            <a:br>
              <a:rPr lang="cs-CZ" sz="2400" dirty="0" smtClean="0">
                <a:ea typeface="Times New Roman"/>
                <a:cs typeface="Times New Roman"/>
              </a:rPr>
            </a:br>
            <a:r>
              <a:rPr lang="cs-CZ" sz="2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J</a:t>
            </a:r>
            <a:r>
              <a:rPr lang="cs-CZ" sz="2400" b="1" dirty="0">
                <a:solidFill>
                  <a:srgbClr val="00B050"/>
                </a:solidFill>
                <a:ea typeface="Times New Roman"/>
                <a:cs typeface="Times New Roman"/>
              </a:rPr>
              <a:t>. C. Maxwell (1831 – 1879)</a:t>
            </a:r>
            <a:r>
              <a:rPr lang="cs-CZ" sz="2400" dirty="0">
                <a:ea typeface="Times New Roman"/>
                <a:cs typeface="Times New Roman"/>
              </a:rPr>
              <a:t> formuloval  </a:t>
            </a:r>
            <a:br>
              <a:rPr lang="cs-CZ" sz="2400" dirty="0">
                <a:ea typeface="Times New Roman"/>
                <a:cs typeface="Times New Roman"/>
              </a:rPr>
            </a:br>
            <a:r>
              <a:rPr lang="cs-CZ" sz="2400" dirty="0">
                <a:ea typeface="Times New Roman"/>
                <a:cs typeface="Times New Roman"/>
              </a:rPr>
              <a:t>v roce 1865 rovnice elektromagnetického </a:t>
            </a:r>
            <a:r>
              <a:rPr lang="cs-CZ" sz="2400" dirty="0" smtClean="0">
                <a:ea typeface="Times New Roman"/>
                <a:cs typeface="Times New Roman"/>
              </a:rPr>
              <a:t>pole</a:t>
            </a:r>
            <a:endParaRPr lang="cs-CZ" sz="2400" dirty="0">
              <a:ea typeface="Times New Roman"/>
              <a:cs typeface="Times New Roman"/>
            </a:endParaRPr>
          </a:p>
        </p:txBody>
      </p:sp>
      <p:pic>
        <p:nvPicPr>
          <p:cNvPr id="5" name="Obrázek 4" descr="http://upload.wikimedia.org/wikipedia/commons/thumb/8/88/M_Faraday_Th_Phillips_oil_1842.jpg/170px-M_Faraday_Th_Phillips_oil_18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1114176"/>
            <a:ext cx="2160240" cy="296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://www.st-andrews.ac.uk/~ulf/perfectmaxwel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160240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158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4. Elektrické pole a jeho intenzita</vt:lpstr>
      <vt:lpstr>4. Elektrické pole a jeho intenzita</vt:lpstr>
      <vt:lpstr>4. Elektrické pole a jeho intenzita</vt:lpstr>
      <vt:lpstr>4. Elektrické pole a jeho intenzita</vt:lpstr>
      <vt:lpstr>4. Elektrické pole a jeho intenzita</vt:lpstr>
      <vt:lpstr>4. Elektrické pole a jeho intenzita</vt:lpstr>
      <vt:lpstr>4. Elektrické pole a jeho intenzita</vt:lpstr>
      <vt:lpstr>4. Elektrické pole a jeho intenzita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10</cp:revision>
  <dcterms:created xsi:type="dcterms:W3CDTF">2014-08-31T07:20:26Z</dcterms:created>
  <dcterms:modified xsi:type="dcterms:W3CDTF">2014-08-31T16:29:16Z</dcterms:modified>
</cp:coreProperties>
</file>