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31.8.2014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3. Coulombův zákon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836712"/>
            <a:ext cx="5796136" cy="577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solidFill>
                  <a:srgbClr val="00B050"/>
                </a:solidFill>
                <a:ea typeface="Times New Roman"/>
                <a:cs typeface="Times New Roman"/>
              </a:rPr>
              <a:t>Charles-Augustin de Coulomb (1736 – 1806) 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převážně žil v Paříži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zakladatel elektrostatiky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zabýval se ale také smykovým třením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stavěl pevnosti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Times New Roman"/>
              </a:rPr>
              <a:t>1785 objev zákona pro dva bodové náboje v klidu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>
                <a:ea typeface="Times New Roman"/>
                <a:cs typeface="Times New Roman"/>
              </a:rPr>
              <a:t>po vypuknutí francouzské revoluce r. 1789 se uklidil na </a:t>
            </a:r>
            <a:r>
              <a:rPr lang="cs-CZ" sz="2400" dirty="0" smtClean="0">
                <a:ea typeface="Times New Roman"/>
                <a:cs typeface="Times New Roman"/>
              </a:rPr>
              <a:t>venkov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u="sng" dirty="0">
                <a:ea typeface="Times New Roman"/>
                <a:cs typeface="Times New Roman"/>
              </a:rPr>
              <a:t>Bodový náboj</a:t>
            </a:r>
            <a:r>
              <a:rPr lang="cs-CZ" sz="2400" b="1" dirty="0">
                <a:ea typeface="Times New Roman"/>
                <a:cs typeface="Times New Roman"/>
              </a:rPr>
              <a:t> </a:t>
            </a:r>
            <a:r>
              <a:rPr lang="cs-CZ" sz="2400" dirty="0">
                <a:ea typeface="Times New Roman"/>
                <a:cs typeface="Times New Roman"/>
              </a:rPr>
              <a:t>– rozměry náboje (nabitých těles) zanedbatelné s jejich vzdáleností</a:t>
            </a:r>
          </a:p>
          <a:p>
            <a:endParaRPr lang="cs-CZ" sz="2400" dirty="0"/>
          </a:p>
        </p:txBody>
      </p:sp>
      <p:pic>
        <p:nvPicPr>
          <p:cNvPr id="8" name="Obrázek 7" descr="http://www.physchem.co.za/scientists/coulomb-stam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3024336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://digilander.libero.it/albert1960/materiale%20fisicamente/origine%20scenza%20elettrica%203_files/coulomb2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63601"/>
            <a:ext cx="230425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406679"/>
            <a:ext cx="9144000" cy="13022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3. Coulombův zákon</a:t>
            </a:r>
            <a:endParaRPr lang="cs-CZ" sz="4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10527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0" y="836712"/>
                <a:ext cx="9144000" cy="3106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 smtClean="0">
                    <a:solidFill>
                      <a:srgbClr val="FF0000"/>
                    </a:solidFill>
                  </a:rPr>
                  <a:t>elektrostatická síla mezi bodovými náboji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</a:rPr>
                          <m:t>𝑭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</a:rPr>
                          <m:t>𝒆</m:t>
                        </m:r>
                      </m:sub>
                    </m:sSub>
                  </m:oMath>
                </a14:m>
                <a:endParaRPr lang="cs-CZ" sz="2400" b="1" dirty="0" smtClean="0">
                  <a:solidFill>
                    <a:srgbClr val="FF0000"/>
                  </a:solidFill>
                </a:endParaRPr>
              </a:p>
              <a:p>
                <a:endParaRPr lang="cs-CZ" sz="2400" b="1" dirty="0" smtClean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𝑭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𝒆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𝒌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𝝅𝜺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endParaRPr lang="cs-CZ" sz="2400" b="1" dirty="0">
                  <a:solidFill>
                    <a:srgbClr val="FF0000"/>
                  </a:solidFill>
                </a:endParaRPr>
              </a:p>
              <a:p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Elektrostatická síla působící na 2 bodové náboje </a:t>
                </a:r>
                <a:r>
                  <a:rPr lang="cs-CZ" sz="2400" b="1" i="1" dirty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Q</a:t>
                </a:r>
                <a:r>
                  <a:rPr lang="cs-CZ" sz="2400" b="1" baseline="-250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1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, </a:t>
                </a:r>
                <a:r>
                  <a:rPr lang="cs-CZ" sz="2400" b="1" i="1" dirty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Q</a:t>
                </a:r>
                <a:r>
                  <a:rPr lang="cs-CZ" sz="2400" b="1" baseline="-250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2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je přímo úměrná součinu velikostí nábojů a nepřímo úměrná druhé mocnině jejich vzdálenosti </a:t>
                </a:r>
                <a:r>
                  <a:rPr lang="cs-CZ" sz="2400" b="1" i="1" dirty="0">
                    <a:solidFill>
                      <a:srgbClr val="FF0000"/>
                    </a:solidFill>
                    <a:latin typeface="Times New Roman"/>
                    <a:ea typeface="Times New Roman"/>
                  </a:rPr>
                  <a:t>r</a:t>
                </a: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.</a:t>
                </a:r>
                <a:endParaRPr lang="cs-CZ" sz="24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6712"/>
                <a:ext cx="9144000" cy="3106300"/>
              </a:xfrm>
              <a:prstGeom prst="rect">
                <a:avLst/>
              </a:prstGeom>
              <a:blipFill rotWithShape="1">
                <a:blip r:embed="rId2"/>
                <a:stretch>
                  <a:fillRect l="-1000" t="-1569" b="-35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 descr="http://mog.wz.cz/fyzika/2rocnik/kap401_soubory/image00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74"/>
          <a:stretch/>
        </p:blipFill>
        <p:spPr bwMode="auto">
          <a:xfrm>
            <a:off x="3131840" y="3731956"/>
            <a:ext cx="5544616" cy="8432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0" y="4941168"/>
                <a:ext cx="9144000" cy="1399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u="sng" dirty="0"/>
                  <a:t>Pozn.</a:t>
                </a:r>
                <a:r>
                  <a:rPr lang="cs-CZ" dirty="0"/>
                  <a:t> Srovnání s Newtonovým gravitačním zákonem (1687</a:t>
                </a:r>
                <a:r>
                  <a:rPr lang="cs-CZ" dirty="0" smtClean="0"/>
                  <a:t>):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1" i="1"/>
                          </m:ctrlPr>
                        </m:sSubPr>
                        <m:e>
                          <m:r>
                            <a:rPr lang="cs-CZ" b="1" i="1"/>
                            <m:t>𝑭</m:t>
                          </m:r>
                        </m:e>
                        <m:sub>
                          <m:r>
                            <a:rPr lang="cs-CZ" b="1" i="1"/>
                            <m:t>𝒈</m:t>
                          </m:r>
                        </m:sub>
                      </m:sSub>
                      <m:r>
                        <a:rPr lang="cs-CZ" b="1" i="1"/>
                        <m:t>=</m:t>
                      </m:r>
                      <m:r>
                        <a:rPr lang="cs-CZ" b="1" i="1"/>
                        <m:t>𝜿</m:t>
                      </m:r>
                      <m:r>
                        <a:rPr lang="cs-CZ" b="1" i="1"/>
                        <m:t>∙</m:t>
                      </m:r>
                      <m:f>
                        <m:fPr>
                          <m:ctrlPr>
                            <a:rPr lang="cs-CZ" b="1" i="1"/>
                          </m:ctrlPr>
                        </m:fPr>
                        <m:num>
                          <m:sSub>
                            <m:sSubPr>
                              <m:ctrlPr>
                                <a:rPr lang="cs-CZ" b="1" i="1"/>
                              </m:ctrlPr>
                            </m:sSubPr>
                            <m:e>
                              <m:r>
                                <a:rPr lang="cs-CZ" b="1" i="1"/>
                                <m:t>𝒎</m:t>
                              </m:r>
                            </m:e>
                            <m:sub>
                              <m:r>
                                <a:rPr lang="cs-CZ" b="1" i="1"/>
                                <m:t>𝟏</m:t>
                              </m:r>
                            </m:sub>
                          </m:sSub>
                          <m:r>
                            <a:rPr lang="cs-CZ" b="1" i="1"/>
                            <m:t>∙</m:t>
                          </m:r>
                          <m:sSub>
                            <m:sSubPr>
                              <m:ctrlPr>
                                <a:rPr lang="cs-CZ" b="1" i="1"/>
                              </m:ctrlPr>
                            </m:sSubPr>
                            <m:e>
                              <m:r>
                                <a:rPr lang="cs-CZ" b="1" i="1"/>
                                <m:t>𝒎</m:t>
                              </m:r>
                            </m:e>
                            <m:sub>
                              <m:r>
                                <a:rPr lang="cs-CZ" b="1" i="1"/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b="1" i="1"/>
                              </m:ctrlPr>
                            </m:sSupPr>
                            <m:e>
                              <m:r>
                                <a:rPr lang="cs-CZ" b="1" i="1"/>
                                <m:t>𝒓</m:t>
                              </m:r>
                            </m:e>
                            <m:sup>
                              <m:r>
                                <a:rPr lang="cs-CZ" b="1" i="1"/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41168"/>
                <a:ext cx="9144000" cy="1399870"/>
              </a:xfrm>
              <a:prstGeom prst="rect">
                <a:avLst/>
              </a:prstGeom>
              <a:blipFill rotWithShape="1">
                <a:blip r:embed="rId4"/>
                <a:stretch>
                  <a:fillRect l="-533" t="-21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572" y="4218040"/>
            <a:ext cx="9144000" cy="651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0" y="5802216"/>
            <a:ext cx="9144000" cy="651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2132856"/>
            <a:ext cx="9144000" cy="13022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3. Coulombův zákon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0" y="836712"/>
                <a:ext cx="9144000" cy="6068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𝒌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 - elektrostatická konstanta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závisí na druhu prostředí mezi náboji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ve vakuu: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𝒌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𝝅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𝟖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,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𝟗𝟖𝟕𝟔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𝑵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𝒎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𝑪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i="1" dirty="0" smtClean="0">
                    <a:solidFill>
                      <a:srgbClr val="FF0000"/>
                    </a:solidFill>
                    <a:effectLst/>
                    <a:latin typeface="Cambria Math"/>
                    <a:ea typeface="Times New Roman"/>
                    <a:cs typeface="Times New Roman"/>
                  </a:rPr>
                  <a:t/>
                </a:r>
                <a:br>
                  <a:rPr lang="cs-CZ" sz="2400" b="1" i="1" dirty="0" smtClean="0">
                    <a:solidFill>
                      <a:srgbClr val="FF0000"/>
                    </a:solidFill>
                    <a:effectLst/>
                    <a:latin typeface="Cambria Math"/>
                    <a:ea typeface="Times New Roman"/>
                    <a:cs typeface="Times New Roman"/>
                  </a:rPr>
                </a:b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𝜺</m:t>
                    </m:r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 - permitivita </a:t>
                </a: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prostředí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𝜺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𝜺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𝜺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𝒓</m:t>
                          </m:r>
                        </m:sub>
                      </m:sSub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𝜺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– permitivita </a:t>
                </a: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vakua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𝜺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sub>
                      </m:sSub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𝟖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,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𝟖𝟓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∙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𝟏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𝟏𝟐</m:t>
                          </m:r>
                        </m:sup>
                      </m:sSup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𝑪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𝑵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𝒎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6712"/>
                <a:ext cx="9144000" cy="6068200"/>
              </a:xfrm>
              <a:prstGeom prst="rect">
                <a:avLst/>
              </a:prstGeom>
              <a:blipFill rotWithShape="1">
                <a:blip r:embed="rId2"/>
                <a:stretch>
                  <a:fillRect l="-1000" t="-3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3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4575031"/>
            <a:ext cx="9144000" cy="13022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0" y="908720"/>
                <a:ext cx="9144000" cy="5040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𝜺</m:t>
                        </m:r>
                      </m:e>
                      <m:sub>
                        <m:r>
                          <a:rPr lang="cs-CZ" sz="2400" b="1" i="1">
                            <a:solidFill>
                              <a:srgbClr val="FF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 – relativní permitivita (bezrozměrné číslo)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udává, kolikrát je slabší elektrická síla mezi náboji v daném prostředí oproti vakuu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Times New Roman"/>
                  </a:rPr>
                  <a:t>vakuum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𝑟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=1</m:t>
                    </m:r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vzduch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𝑟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≅1</m:t>
                    </m:r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sklo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𝑟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≅5−16</m:t>
                    </m:r>
                  </m:oMath>
                </a14:m>
                <a:r>
                  <a:rPr lang="cs-CZ" sz="2400" dirty="0">
                    <a:ea typeface="Times New Roman"/>
                    <a:cs typeface="Times New Roman"/>
                  </a:rPr>
                  <a:t>, voda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Times New Roman"/>
                            <a:cs typeface="Times New Roman"/>
                          </a:rPr>
                          <m:t>𝑟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Times New Roman"/>
                        <a:cs typeface="Times New Roman"/>
                      </a:rPr>
                      <m:t>=81,6</m:t>
                    </m:r>
                  </m:oMath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solidFill>
                      <a:srgbClr val="FF0000"/>
                    </a:solidFill>
                    <a:ea typeface="Times New Roman"/>
                    <a:cs typeface="Times New Roman"/>
                  </a:rPr>
                  <a:t>Látkové prostředí – dielektrikum – zeslabuje elektrickou sílu mezi náboji.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ea typeface="Times New Roman"/>
                    <a:cs typeface="Times New Roman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u="sng" dirty="0">
                    <a:ea typeface="Times New Roman"/>
                    <a:cs typeface="Times New Roman"/>
                  </a:rPr>
                  <a:t>Vztah k rychlosti </a:t>
                </a:r>
                <a:r>
                  <a:rPr lang="cs-CZ" sz="2400" b="1" u="sng" dirty="0" smtClean="0">
                    <a:ea typeface="Times New Roman"/>
                    <a:cs typeface="Times New Roman"/>
                  </a:rPr>
                  <a:t>světla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>
                  <a:ea typeface="Times New Roman"/>
                  <a:cs typeface="Times New Roman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𝟎</m:t>
                              </m:r>
                            </m:sub>
                          </m:sSub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cs-CZ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𝒄</m:t>
                          </m:r>
                        </m:e>
                        <m:sup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8720"/>
                <a:ext cx="9144000" cy="5040291"/>
              </a:xfrm>
              <a:prstGeom prst="rect">
                <a:avLst/>
              </a:prstGeom>
              <a:blipFill rotWithShape="1">
                <a:blip r:embed="rId2"/>
                <a:stretch>
                  <a:fillRect l="-1000" t="-363" r="-4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Nadpis 1"/>
          <p:cNvSpPr txBox="1">
            <a:spLocks/>
          </p:cNvSpPr>
          <p:nvPr/>
        </p:nvSpPr>
        <p:spPr>
          <a:xfrm>
            <a:off x="0" y="0"/>
            <a:ext cx="9144000" cy="79208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3. Coulombův zákon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061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177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3. Coulombův zákon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13</cp:revision>
  <dcterms:created xsi:type="dcterms:W3CDTF">2014-08-31T07:20:26Z</dcterms:created>
  <dcterms:modified xsi:type="dcterms:W3CDTF">2014-08-31T09:33:52Z</dcterms:modified>
</cp:coreProperties>
</file>