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2</a:t>
            </a:r>
            <a:r>
              <a:rPr lang="cs-CZ" sz="4000" dirty="0" smtClean="0"/>
              <a:t>. Vodiče a izolanty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126876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Vodič</a:t>
            </a:r>
            <a:r>
              <a:rPr lang="cs-CZ" sz="2800" dirty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je </a:t>
            </a:r>
            <a:r>
              <a:rPr lang="cs-CZ" sz="2400" dirty="0"/>
              <a:t>látka, ve které se </a:t>
            </a:r>
            <a:r>
              <a:rPr lang="cs-CZ" sz="2400" b="1" dirty="0">
                <a:solidFill>
                  <a:srgbClr val="FF0000"/>
                </a:solidFill>
              </a:rPr>
              <a:t>část náboje může pohybovat volně 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kovy</a:t>
            </a:r>
            <a:endParaRPr lang="cs-CZ" sz="2400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pitná voda obsahující minerály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biologické tkáně</a:t>
            </a:r>
          </a:p>
          <a:p>
            <a:endParaRPr lang="cs-CZ" sz="2800" b="1" u="sng" dirty="0" smtClean="0"/>
          </a:p>
          <a:p>
            <a:r>
              <a:rPr lang="cs-CZ" sz="2800" b="1" u="sng" dirty="0" smtClean="0"/>
              <a:t>Elektronový </a:t>
            </a:r>
            <a:r>
              <a:rPr lang="cs-CZ" sz="2800" b="1" u="sng" dirty="0"/>
              <a:t>plyn</a:t>
            </a:r>
            <a:r>
              <a:rPr lang="cs-CZ" sz="2800" dirty="0"/>
              <a:t> – </a:t>
            </a:r>
            <a:r>
              <a:rPr lang="cs-CZ" sz="2400" dirty="0"/>
              <a:t>tvořen </a:t>
            </a:r>
            <a:r>
              <a:rPr lang="cs-CZ" sz="2400" b="1" dirty="0">
                <a:solidFill>
                  <a:srgbClr val="00B0F0"/>
                </a:solidFill>
              </a:rPr>
              <a:t>volnými elektrony</a:t>
            </a:r>
            <a:r>
              <a:rPr lang="cs-CZ" sz="2400" dirty="0"/>
              <a:t>, které se volně pohybují v kovech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příčina dobré vodivosti kovů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pojem „plyn“ je pouze přenesený, ve skutečnosti se nejedná o plynné skupenství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je to aproximace (přiblížení) pro popis chování volných elektronů v pevných </a:t>
            </a:r>
            <a:r>
              <a:rPr lang="cs-CZ" sz="2400" dirty="0" smtClean="0"/>
              <a:t>látkách</a:t>
            </a:r>
            <a:endParaRPr lang="cs-CZ" sz="2400" dirty="0"/>
          </a:p>
        </p:txBody>
      </p:sp>
      <p:pic>
        <p:nvPicPr>
          <p:cNvPr id="6" name="Obrázek 5" descr="http://www.strnad-elektro.cz/obrazky/kabe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04864"/>
            <a:ext cx="2808312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smtClean="0"/>
              <a:t>2. Vodiče a izolanty</a:t>
            </a:r>
            <a:endParaRPr lang="cs-CZ" sz="4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1052736"/>
            <a:ext cx="91440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Nevodiče, izolanty, dielektrika</a:t>
            </a:r>
            <a:r>
              <a:rPr lang="cs-CZ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látky, ve kterých se </a:t>
            </a:r>
            <a:r>
              <a:rPr lang="cs-CZ" sz="2400" dirty="0" smtClean="0">
                <a:solidFill>
                  <a:srgbClr val="FF0000"/>
                </a:solidFill>
              </a:rPr>
              <a:t>volný náboj prakticky nemůže volně pohybovat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sklo, porcelán 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destilovaná voda, vzduch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umělé hmoty, guma (izolace vodičů)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 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" name="Obrázek 9" descr="http://www.videokamery.cz/sites/default/files/imce/users/jelinek/dfx-gs320-b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2" t="15190" r="27334"/>
          <a:stretch/>
        </p:blipFill>
        <p:spPr bwMode="auto">
          <a:xfrm>
            <a:off x="5364088" y="2126738"/>
            <a:ext cx="3349471" cy="25984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218" name="Picture 2" descr="http://mujdum.dumabyt.cz/obrazek/4d2d87f29ee98/stavba-plast-silikon-hydrogel-montaz-41_193x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58344"/>
            <a:ext cx="18383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60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smtClean="0"/>
              <a:t>2. Vodiče a izolanty</a:t>
            </a:r>
            <a:endParaRPr lang="cs-CZ" sz="4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836712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Polovodič</a:t>
            </a:r>
            <a:r>
              <a:rPr lang="cs-CZ" b="1" dirty="0" smtClean="0"/>
              <a:t> 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dirty="0" smtClean="0"/>
              <a:t>je látka, která za určitých okolností (zvýšená teplota) vede el. proud a jindy nevede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400" dirty="0" smtClean="0"/>
              <a:t>křemík Si, </a:t>
            </a:r>
            <a:r>
              <a:rPr lang="cs-CZ" sz="2400" dirty="0" err="1" smtClean="0"/>
              <a:t>germánium</a:t>
            </a:r>
            <a:r>
              <a:rPr lang="cs-CZ" sz="2400" dirty="0" smtClean="0"/>
              <a:t> </a:t>
            </a:r>
            <a:r>
              <a:rPr lang="cs-CZ" sz="2400" dirty="0" err="1" smtClean="0"/>
              <a:t>Ge</a:t>
            </a:r>
            <a:r>
              <a:rPr lang="cs-CZ" sz="2400" dirty="0" smtClean="0"/>
              <a:t>, selen Se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400" dirty="0" smtClean="0"/>
              <a:t>polovodiče typu P a 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400" dirty="0" smtClean="0"/>
              <a:t>PN přechod základem elektronických součástek (dioda, tranzistor)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400" dirty="0" smtClean="0"/>
              <a:t>moderní polovodiče využívají nanotechnologie (</a:t>
            </a:r>
            <a:r>
              <a:rPr lang="cs-CZ" sz="2400" dirty="0" err="1" smtClean="0"/>
              <a:t>grafen</a:t>
            </a:r>
            <a:r>
              <a:rPr lang="cs-CZ" sz="2400" dirty="0" smtClean="0"/>
              <a:t> – </a:t>
            </a:r>
            <a:r>
              <a:rPr lang="cs-CZ" sz="2400" b="1" dirty="0" smtClean="0">
                <a:solidFill>
                  <a:srgbClr val="00B050"/>
                </a:solidFill>
              </a:rPr>
              <a:t>André </a:t>
            </a:r>
            <a:r>
              <a:rPr lang="cs-CZ" sz="2400" b="1" dirty="0" err="1" smtClean="0">
                <a:solidFill>
                  <a:srgbClr val="00B050"/>
                </a:solidFill>
              </a:rPr>
              <a:t>Geim</a:t>
            </a:r>
            <a:r>
              <a:rPr lang="cs-CZ" sz="2400" b="1" dirty="0" smtClean="0">
                <a:solidFill>
                  <a:srgbClr val="00B050"/>
                </a:solidFill>
              </a:rPr>
              <a:t>(*1958), Konstantin </a:t>
            </a:r>
            <a:r>
              <a:rPr lang="cs-CZ" sz="2400" b="1" dirty="0" err="1" smtClean="0">
                <a:solidFill>
                  <a:srgbClr val="00B050"/>
                </a:solidFill>
              </a:rPr>
              <a:t>Novoselov</a:t>
            </a:r>
            <a:r>
              <a:rPr lang="cs-CZ" sz="2400" b="1" dirty="0" smtClean="0">
                <a:solidFill>
                  <a:srgbClr val="00B050"/>
                </a:solidFill>
              </a:rPr>
              <a:t> (*1974)</a:t>
            </a:r>
            <a:r>
              <a:rPr lang="cs-CZ" sz="2400" dirty="0" smtClean="0"/>
              <a:t>, NC v roce 2010) </a:t>
            </a:r>
          </a:p>
          <a:p>
            <a:endParaRPr lang="cs-CZ" dirty="0"/>
          </a:p>
        </p:txBody>
      </p:sp>
      <p:pic>
        <p:nvPicPr>
          <p:cNvPr id="12" name="Obrázek 11" descr="http://jerrynko.szm.com/web/Pictures/Obr.%202.19.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0"/>
          <a:stretch/>
        </p:blipFill>
        <p:spPr bwMode="auto">
          <a:xfrm>
            <a:off x="5724128" y="1694550"/>
            <a:ext cx="2763520" cy="11347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Obrázek 12" descr="http://www.revistaproware.com/wp-content/uploads/2013/08/grafen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53296"/>
            <a:ext cx="2448272" cy="237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http://www.svt.se/cachable_image/1359374203/svts/article988897.svt/alternates/large/samsung-grafe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52264"/>
            <a:ext cx="3024336" cy="2373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brázek 14" descr="Geim a Novoselov | na serveru Lidovky.cz | aktuální zprávy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53296"/>
            <a:ext cx="2736304" cy="2372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3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908720"/>
            <a:ext cx="9144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Supravodiče</a:t>
            </a:r>
            <a:r>
              <a:rPr lang="cs-CZ" sz="320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vodič, který má v ideálním případě nulový elektrický odpor </a:t>
            </a:r>
            <a:br>
              <a:rPr lang="cs-CZ" sz="2400" dirty="0" smtClean="0"/>
            </a:br>
            <a:r>
              <a:rPr lang="cs-CZ" sz="2400" dirty="0" smtClean="0">
                <a:sym typeface="Wingdings"/>
              </a:rPr>
              <a:t></a:t>
            </a:r>
            <a:r>
              <a:rPr lang="cs-CZ" sz="2400" dirty="0" smtClean="0"/>
              <a:t> náboj (tj. el. proud) může probíhat dlouhodobě bez omezení 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keramické supravodiče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supravodivost se projevuje při teplotách blížících se 0 K (–273 °C)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/>
              <a:t>levitace magnetické kostičky v </a:t>
            </a:r>
            <a:r>
              <a:rPr lang="cs-CZ" sz="2400" dirty="0" err="1" smtClean="0"/>
              <a:t>mag</a:t>
            </a:r>
            <a:r>
              <a:rPr lang="cs-CZ" sz="2400" dirty="0" smtClean="0"/>
              <a:t>. poli supravodiče </a:t>
            </a:r>
            <a:r>
              <a:rPr lang="cs-CZ" sz="2400" dirty="0" smtClean="0">
                <a:sym typeface="Wingdings"/>
              </a:rPr>
              <a:t></a:t>
            </a:r>
            <a:r>
              <a:rPr lang="cs-CZ" sz="2400" dirty="0" smtClean="0"/>
              <a:t> vlak </a:t>
            </a:r>
            <a:r>
              <a:rPr lang="cs-CZ" sz="2400" dirty="0" err="1" smtClean="0"/>
              <a:t>Maglev</a:t>
            </a:r>
            <a:endParaRPr lang="cs-CZ" sz="2400" dirty="0"/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smtClean="0"/>
              <a:t>2. Vodiče a izolanty</a:t>
            </a:r>
            <a:endParaRPr lang="cs-CZ" sz="4000" dirty="0"/>
          </a:p>
        </p:txBody>
      </p:sp>
      <p:pic>
        <p:nvPicPr>
          <p:cNvPr id="14" name="Obrázek 13" descr="http://www.webhumanita.cz/files/a128-a34-levitac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63484"/>
            <a:ext cx="2664296" cy="2333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4" name="Picture 6" descr="http://www.hk-phy.org/articles/maglev/japan_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22799"/>
            <a:ext cx="2374551" cy="237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tangche.com/lmimg/40/13425972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7319"/>
            <a:ext cx="348510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196752"/>
            <a:ext cx="9144000" cy="3286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Times New Roman"/>
              </a:rPr>
              <a:t>Upořádaný pohyb (pohyb jedním směrem) kladného nebo záporného náboje v látce se navenek jeví jako elektrický proud</a:t>
            </a:r>
            <a:r>
              <a:rPr lang="cs-CZ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.</a:t>
            </a:r>
          </a:p>
          <a:p>
            <a:r>
              <a:rPr lang="cs-CZ" sz="2400" b="1" u="sng" dirty="0"/>
              <a:t>Uzemnění předmětu</a:t>
            </a:r>
            <a:r>
              <a:rPr lang="cs-CZ" sz="2400" dirty="0"/>
              <a:t> – znamená vytvořit vodivé spojení mezi předmětem a zemí </a:t>
            </a:r>
            <a:r>
              <a:rPr lang="cs-CZ" sz="2400" dirty="0">
                <a:sym typeface="Wingdings"/>
              </a:rPr>
              <a:t></a:t>
            </a:r>
            <a:r>
              <a:rPr lang="cs-CZ" sz="2400" dirty="0"/>
              <a:t> dojde k odvedení náboje z předmětu do země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kovové konstrukce (schody)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</a:rPr>
              <a:t>bleskosvody </a:t>
            </a:r>
            <a:r>
              <a:rPr lang="cs-CZ" sz="2400" dirty="0"/>
              <a:t>elektrické ohradníky pro dobytek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kovové (měděné) vodovodní trubky, vany a vodovodní baterie v </a:t>
            </a:r>
            <a:r>
              <a:rPr lang="cs-CZ" sz="2400" dirty="0" smtClean="0"/>
              <a:t>domácnosti</a:t>
            </a:r>
            <a:endParaRPr lang="cs-CZ" sz="24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smtClean="0"/>
              <a:t>2. Vodiče a izolanty</a:t>
            </a:r>
            <a:endParaRPr lang="cs-CZ" sz="4000" dirty="0"/>
          </a:p>
        </p:txBody>
      </p:sp>
      <p:pic>
        <p:nvPicPr>
          <p:cNvPr id="9" name="Obrázek 8" descr="http://www.elektroodbyt.cz/src/support/image.php?id=79175&amp;thumbnail=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849" y="3138108"/>
            <a:ext cx="381635" cy="381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http://www.bbelektro.cz/fotocache/bigorig/eaton_bfzd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49843"/>
            <a:ext cx="826770" cy="538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http://pira.cz/foto/fotobz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82780"/>
            <a:ext cx="1512168" cy="218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 descr="http://www.kr-vysocina.cz/VismoOnline_ActionScripts/Image.ashx?id_org=450008&amp;id_obrazky=35014&amp;datum=16.7.2012+15%3A59%3A5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482780"/>
            <a:ext cx="1512168" cy="218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http://www.mizici.com/article/357_uzemneni_vodovodu2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82780"/>
            <a:ext cx="2736304" cy="218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5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836712"/>
            <a:ext cx="57241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Kladné a záporné ionty</a:t>
            </a:r>
            <a:r>
              <a:rPr lang="cs-CZ" sz="2400" b="1" u="sng" dirty="0"/>
              <a:t> </a:t>
            </a:r>
            <a:endParaRPr lang="cs-CZ" sz="2400" dirty="0"/>
          </a:p>
          <a:p>
            <a:pPr lvl="0"/>
            <a:r>
              <a:rPr lang="cs-CZ" sz="2400" b="1" dirty="0">
                <a:solidFill>
                  <a:srgbClr val="FF0000"/>
                </a:solidFill>
              </a:rPr>
              <a:t>kationt – kladný iont </a:t>
            </a:r>
            <a:r>
              <a:rPr lang="cs-CZ" sz="2400" dirty="0"/>
              <a:t>– vzniká odtržením elektronu z obalu</a:t>
            </a:r>
          </a:p>
          <a:p>
            <a:pPr lvl="0"/>
            <a:r>
              <a:rPr lang="cs-CZ" sz="2400" b="1" dirty="0">
                <a:solidFill>
                  <a:srgbClr val="00B0F0"/>
                </a:solidFill>
              </a:rPr>
              <a:t>aniont – záporný iont </a:t>
            </a:r>
            <a:r>
              <a:rPr lang="cs-CZ" sz="2400" dirty="0"/>
              <a:t>– vznikne přidáním elektronu do obalu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iontová vazba v </a:t>
            </a:r>
            <a:r>
              <a:rPr lang="cs-CZ" sz="2400" dirty="0" err="1"/>
              <a:t>NaCl</a:t>
            </a:r>
            <a:r>
              <a:rPr lang="cs-CZ" sz="2400" dirty="0"/>
              <a:t> (kuchyňská sůl)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ionty v minerálkách (</a:t>
            </a:r>
            <a:r>
              <a:rPr lang="cs-CZ" sz="2400" dirty="0" err="1"/>
              <a:t>Li</a:t>
            </a:r>
            <a:r>
              <a:rPr lang="cs-CZ" sz="2400" baseline="30000" dirty="0"/>
              <a:t>+</a:t>
            </a:r>
            <a:r>
              <a:rPr lang="cs-CZ" sz="2400" dirty="0"/>
              <a:t>, Na</a:t>
            </a:r>
            <a:r>
              <a:rPr lang="cs-CZ" sz="2400" baseline="30000" dirty="0"/>
              <a:t>+</a:t>
            </a:r>
            <a:r>
              <a:rPr lang="cs-CZ" sz="2400" dirty="0"/>
              <a:t>, K</a:t>
            </a:r>
            <a:r>
              <a:rPr lang="cs-CZ" sz="2400" baseline="30000" dirty="0"/>
              <a:t>+</a:t>
            </a:r>
            <a:r>
              <a:rPr lang="cs-CZ" sz="2400" dirty="0"/>
              <a:t>, Mg</a:t>
            </a:r>
            <a:r>
              <a:rPr lang="cs-CZ" sz="2400" baseline="30000" dirty="0"/>
              <a:t>2+</a:t>
            </a:r>
            <a:r>
              <a:rPr lang="cs-CZ" sz="2400" dirty="0"/>
              <a:t>, Ca</a:t>
            </a:r>
            <a:r>
              <a:rPr lang="cs-CZ" sz="2400" baseline="30000" dirty="0"/>
              <a:t>2+</a:t>
            </a:r>
            <a:r>
              <a:rPr lang="cs-CZ" sz="2400" dirty="0"/>
              <a:t>, Fe</a:t>
            </a:r>
            <a:r>
              <a:rPr lang="cs-CZ" sz="2400" baseline="30000" dirty="0"/>
              <a:t>2+</a:t>
            </a:r>
            <a:r>
              <a:rPr lang="cs-CZ" sz="2400" dirty="0"/>
              <a:t>, Zn</a:t>
            </a:r>
            <a:r>
              <a:rPr lang="cs-CZ" sz="2400" baseline="30000" dirty="0"/>
              <a:t>2+</a:t>
            </a:r>
            <a:r>
              <a:rPr lang="cs-CZ" sz="2400" dirty="0"/>
              <a:t>, Cl</a:t>
            </a:r>
            <a:r>
              <a:rPr lang="cs-CZ" sz="2400" baseline="30000" dirty="0"/>
              <a:t>-</a:t>
            </a:r>
            <a:r>
              <a:rPr lang="cs-CZ" sz="2400" dirty="0"/>
              <a:t>, HCO</a:t>
            </a:r>
            <a:r>
              <a:rPr lang="cs-CZ" sz="2400" baseline="-25000" dirty="0"/>
              <a:t>3</a:t>
            </a:r>
            <a:r>
              <a:rPr lang="cs-CZ" sz="2400" baseline="30000" dirty="0"/>
              <a:t>-</a:t>
            </a:r>
            <a:r>
              <a:rPr lang="cs-CZ" sz="2400" dirty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ionty v krvi (</a:t>
            </a:r>
            <a:r>
              <a:rPr lang="cs-CZ" sz="2400" dirty="0" err="1"/>
              <a:t>hypokalémie</a:t>
            </a:r>
            <a:r>
              <a:rPr lang="cs-CZ" sz="2400" dirty="0"/>
              <a:t> – snížení K</a:t>
            </a:r>
            <a:r>
              <a:rPr lang="cs-CZ" sz="2400" baseline="30000" dirty="0"/>
              <a:t>+</a:t>
            </a:r>
            <a:r>
              <a:rPr lang="cs-CZ" sz="2400" dirty="0"/>
              <a:t> v krvi: ovlivňuje tvar EKG křivky, </a:t>
            </a:r>
            <a:br>
              <a:rPr lang="cs-CZ" sz="2400" dirty="0"/>
            </a:br>
            <a:r>
              <a:rPr lang="cs-CZ" sz="2400" dirty="0"/>
              <a:t>projevy: zvracení, průjmy, poruchy rytmu srdce; </a:t>
            </a:r>
            <a:r>
              <a:rPr lang="cs-CZ" sz="2400" dirty="0" err="1"/>
              <a:t>hyperkalcémie</a:t>
            </a:r>
            <a:r>
              <a:rPr lang="cs-CZ" sz="2400" dirty="0"/>
              <a:t> – zvýšení Ca</a:t>
            </a:r>
            <a:r>
              <a:rPr lang="cs-CZ" sz="2400" baseline="30000" dirty="0"/>
              <a:t>2+</a:t>
            </a:r>
            <a:r>
              <a:rPr lang="cs-CZ" sz="2400" dirty="0"/>
              <a:t> v krvi: ovlivňuje tvar EKG křivky, projevy: zvracení, vředy, postižení ledvin, poruchy vědomí, osteoporóza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smtClean="0"/>
              <a:t>2. Vodiče a izolanty</a:t>
            </a:r>
            <a:endParaRPr lang="cs-CZ" sz="4000" dirty="0"/>
          </a:p>
        </p:txBody>
      </p:sp>
      <p:pic>
        <p:nvPicPr>
          <p:cNvPr id="11" name="Obrázek 10" descr="http://www.chemierol.wz.cz/iontova%20vazba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24744"/>
            <a:ext cx="2520280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 descr="https://encrypted-tbn0.gstatic.com/images?q=tbn:ANd9GcTxwUY7LzuqT-IYPXqurddzaw7PWlmagqVuhRY4paAK3saHTSbW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35137"/>
            <a:ext cx="2463165" cy="1116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9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184</Words>
  <Application>Microsoft Office PowerPoint</Application>
  <PresentationFormat>Předvádění na obrazovce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2. Vodiče a izolanty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11</cp:revision>
  <dcterms:created xsi:type="dcterms:W3CDTF">2014-08-31T07:20:26Z</dcterms:created>
  <dcterms:modified xsi:type="dcterms:W3CDTF">2014-08-31T09:03:59Z</dcterms:modified>
</cp:coreProperties>
</file>