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0" r:id="rId2"/>
    <p:sldId id="25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B3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3C2A-DFE8-467C-8491-20860E44836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A425-1690-4C8E-98DE-481879FA6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59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81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7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87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02.02.2024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o5me1HxwA3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u.kef.com/pages/uni-q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RNK7Skn5U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mt4Im5mVA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DFAl66r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funciona un variador de frecuencia - AUTY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2"/>
            <a:ext cx="9139944" cy="68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1154"/>
            <a:ext cx="9139944" cy="77585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accent5"/>
                </a:solidFill>
              </a:rPr>
              <a:t>Nestacionární magnetické pole</a:t>
            </a:r>
            <a:endParaRPr lang="cs-CZ" sz="6000" dirty="0">
              <a:solidFill>
                <a:schemeClr val="accent5"/>
              </a:solidFill>
            </a:endParaRPr>
          </a:p>
        </p:txBody>
      </p:sp>
      <p:sp>
        <p:nvSpPr>
          <p:cNvPr id="4" name="TextovéPole 2"/>
          <p:cNvSpPr txBox="1"/>
          <p:nvPr/>
        </p:nvSpPr>
        <p:spPr>
          <a:xfrm>
            <a:off x="5460436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FF00"/>
                </a:solidFill>
              </a:rPr>
              <a:t>© </a:t>
            </a:r>
            <a:r>
              <a:rPr lang="cs-CZ" dirty="0" smtClean="0">
                <a:solidFill>
                  <a:srgbClr val="FFFF00"/>
                </a:solidFill>
              </a:rPr>
              <a:t>2024+ </a:t>
            </a:r>
            <a:r>
              <a:rPr lang="cs-CZ" dirty="0">
                <a:solidFill>
                  <a:srgbClr val="FFFF00"/>
                </a:solidFill>
              </a:rPr>
              <a:t>RNDr. Čeněk </a:t>
            </a:r>
            <a:r>
              <a:rPr lang="cs-CZ" dirty="0" err="1">
                <a:solidFill>
                  <a:srgbClr val="FFFF00"/>
                </a:solidFill>
              </a:rPr>
              <a:t>Kodejška</a:t>
            </a:r>
            <a:r>
              <a:rPr lang="cs-CZ" dirty="0">
                <a:solidFill>
                  <a:srgbClr val="FFFF00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9285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0" y="836712"/>
                <a:ext cx="913902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Indukované napětí</a:t>
                </a:r>
                <a:r>
                  <a:rPr lang="cs-CZ" sz="2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39023" cy="490199"/>
              </a:xfrm>
              <a:prstGeom prst="rect">
                <a:avLst/>
              </a:prstGeom>
              <a:blipFill>
                <a:blip r:embed="rId2"/>
                <a:stretch>
                  <a:fillRect l="-1001" t="-3704" b="-271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39. Faradayův zákon elektromagnetické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788024" y="1475764"/>
                <a:ext cx="1651588" cy="8392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l-G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𝜱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75764"/>
                <a:ext cx="1651588" cy="8392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1" y="1292567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Časová změna indukčního toku vyvolá při pohybu vodiče s proudem v magnetickém poli indukované napětí mezi konci vodiče.</a:t>
            </a:r>
          </a:p>
          <a:p>
            <a:r>
              <a:rPr lang="cs-CZ" dirty="0" smtClean="0"/>
              <a:t>Znaménko mínus vysvětluje</a:t>
            </a:r>
            <a:r>
              <a:rPr lang="cs-CZ" b="1" dirty="0" smtClean="0">
                <a:solidFill>
                  <a:srgbClr val="FF0000"/>
                </a:solidFill>
              </a:rPr>
              <a:t> Lenzův zákon.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0" y="2463869"/>
            <a:ext cx="9144001" cy="1037139"/>
            <a:chOff x="0" y="3442857"/>
            <a:chExt cx="9144001" cy="1037139"/>
          </a:xfrm>
        </p:grpSpPr>
        <p:sp>
          <p:nvSpPr>
            <p:cNvPr id="7" name="TextovéPole 6"/>
            <p:cNvSpPr txBox="1"/>
            <p:nvPr/>
          </p:nvSpPr>
          <p:spPr>
            <a:xfrm>
              <a:off x="1" y="3442857"/>
              <a:ext cx="9144000" cy="49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cs-CZ" sz="2400" b="1" dirty="0" smtClean="0">
                  <a:solidFill>
                    <a:srgbClr val="00B0F0"/>
                  </a:solidFill>
                  <a:ea typeface="Times New Roman"/>
                  <a:cs typeface="Times New Roman"/>
                </a:rPr>
                <a:t>Lenzův zákon</a:t>
              </a:r>
              <a:endPara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0" y="3833665"/>
              <a:ext cx="9139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Indukované magnetické pole působí svými účinky vždy proti změně primárního magnetického pole, které vyvolalo sekundární (indukované) magnetické pole.</a:t>
              </a:r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129" y="3501008"/>
            <a:ext cx="6954763" cy="31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40. Lenzův zákon – Indukovaný proud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0" y="5661248"/>
            <a:ext cx="9144001" cy="1037139"/>
            <a:chOff x="0" y="3442857"/>
            <a:chExt cx="9144001" cy="1037139"/>
          </a:xfrm>
        </p:grpSpPr>
        <p:sp>
          <p:nvSpPr>
            <p:cNvPr id="7" name="TextovéPole 6"/>
            <p:cNvSpPr txBox="1"/>
            <p:nvPr/>
          </p:nvSpPr>
          <p:spPr>
            <a:xfrm>
              <a:off x="1" y="3442857"/>
              <a:ext cx="9144000" cy="49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cs-CZ" sz="2400" b="1" dirty="0" smtClean="0">
                  <a:solidFill>
                    <a:srgbClr val="00B0F0"/>
                  </a:solidFill>
                  <a:ea typeface="Times New Roman"/>
                  <a:cs typeface="Times New Roman"/>
                </a:rPr>
                <a:t>Lenzův zákon</a:t>
              </a:r>
              <a:endPara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0" y="3833665"/>
              <a:ext cx="9139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Indukované magnetické pole působí svými účinky vždy proti změně primárního magnetického pole, které vyvolalo sekundární (indukované) magnetické pole.</a:t>
              </a: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575498" y="908720"/>
            <a:ext cx="8563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s</a:t>
            </a:r>
            <a:r>
              <a:rPr lang="cs-CZ" sz="2000" dirty="0" smtClean="0">
                <a:ea typeface="Times New Roman"/>
                <a:cs typeface="Times New Roman"/>
              </a:rPr>
              <a:t>ledujme pohyb zavěšeného prstence v závislosti na sepnutí/vypnutí zdroje</a:t>
            </a:r>
            <a:r>
              <a:rPr lang="cs-CZ" sz="2000" dirty="0">
                <a:ea typeface="Times New Roman"/>
                <a:cs typeface="Times New Roman"/>
              </a:rPr>
              <a:t/>
            </a:r>
            <a:br>
              <a:rPr lang="cs-CZ" sz="2000" dirty="0">
                <a:ea typeface="Times New Roman"/>
                <a:cs typeface="Times New Roman"/>
              </a:rPr>
            </a:br>
            <a:r>
              <a:rPr lang="cs-CZ" sz="2000" dirty="0">
                <a:ea typeface="Times New Roman"/>
                <a:cs typeface="Times New Roman"/>
                <a:hlinkClick r:id="rId2"/>
              </a:rPr>
              <a:t>https://</a:t>
            </a:r>
            <a:r>
              <a:rPr lang="cs-CZ" sz="2000" dirty="0" smtClean="0">
                <a:ea typeface="Times New Roman"/>
                <a:cs typeface="Times New Roman"/>
                <a:hlinkClick r:id="rId2"/>
              </a:rPr>
              <a:t>www.youtube.com/watch?v=o5me1HxwA3w</a:t>
            </a:r>
            <a:r>
              <a:rPr lang="cs-CZ" sz="2000" dirty="0" smtClean="0">
                <a:ea typeface="Times New Roman"/>
                <a:cs typeface="Times New Roman"/>
              </a:rPr>
              <a:t> 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12" name="Obrázek 11" descr="C:\Users\imhotep\AppData\Local\Microsoft\Windows\Temporary Internet Files\Content.IE5\3I2829YJ\MC90043691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3900"/>
            <a:ext cx="467995" cy="4679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4644009" y="1876799"/>
            <a:ext cx="44950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b="1" dirty="0" smtClean="0"/>
              <a:t>sepnutí spínače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>
                <a:sym typeface="Symbol" panose="05050102010706020507" pitchFamily="18" charset="2"/>
              </a:rPr>
              <a:t> prstenec se od cívky odpuzuje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 prstenci se indukuje opačný proud než v cívce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 smtClean="0">
                <a:sym typeface="Symbol" panose="05050102010706020507" pitchFamily="18" charset="2"/>
              </a:rPr>
              <a:t> prstenec-cívka vytváří souhlasné póly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ym typeface="Symbol" panose="05050102010706020507" pitchFamily="18" charset="2"/>
            </a:endParaRP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b="1" dirty="0" smtClean="0"/>
              <a:t>rozepnutí spínače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>
                <a:sym typeface="Symbol" panose="05050102010706020507" pitchFamily="18" charset="2"/>
              </a:rPr>
              <a:t> prstenec se k cívce přitahuje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 cívce zaniká magnetické pole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 prstenci se indukuje opačné pole snažící se zachovat původní </a:t>
            </a:r>
            <a:r>
              <a:rPr lang="cs-CZ" dirty="0" err="1" smtClean="0">
                <a:sym typeface="Symbol" panose="05050102010706020507" pitchFamily="18" charset="2"/>
              </a:rPr>
              <a:t>mag</a:t>
            </a:r>
            <a:r>
              <a:rPr lang="cs-CZ" dirty="0" smtClean="0">
                <a:sym typeface="Symbol" panose="05050102010706020507" pitchFamily="18" charset="2"/>
              </a:rPr>
              <a:t>. pole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 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 smtClean="0">
                <a:sym typeface="Symbol" panose="05050102010706020507" pitchFamily="18" charset="2"/>
              </a:rPr>
              <a:t> </a:t>
            </a:r>
            <a:r>
              <a:rPr lang="cs-CZ" dirty="0">
                <a:sym typeface="Symbol" panose="05050102010706020507" pitchFamily="18" charset="2"/>
              </a:rPr>
              <a:t>prstenec-cívka vytváří </a:t>
            </a:r>
            <a:r>
              <a:rPr lang="cs-CZ" dirty="0" smtClean="0">
                <a:sym typeface="Symbol" panose="05050102010706020507" pitchFamily="18" charset="2"/>
              </a:rPr>
              <a:t>nesouhlasné </a:t>
            </a:r>
            <a:r>
              <a:rPr lang="cs-CZ" dirty="0">
                <a:sym typeface="Symbol" panose="05050102010706020507" pitchFamily="18" charset="2"/>
              </a:rPr>
              <a:t>póly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56" y="1717946"/>
            <a:ext cx="3993039" cy="36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40. Lenzův zákon – Indukovaný proud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91390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Indukce v praxi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0" y="1353777"/>
            <a:ext cx="641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využití </a:t>
            </a:r>
            <a:r>
              <a:rPr lang="cs-CZ" b="1" dirty="0" smtClean="0">
                <a:solidFill>
                  <a:srgbClr val="FF0000"/>
                </a:solidFill>
              </a:rPr>
              <a:t>indukovaného proudu při pohybu vodiče v </a:t>
            </a:r>
            <a:r>
              <a:rPr lang="cs-CZ" b="1" dirty="0" err="1" smtClean="0">
                <a:solidFill>
                  <a:srgbClr val="FF0000"/>
                </a:solidFill>
              </a:rPr>
              <a:t>mag</a:t>
            </a:r>
            <a:r>
              <a:rPr lang="cs-CZ" b="1" dirty="0" smtClean="0">
                <a:solidFill>
                  <a:srgbClr val="FF0000"/>
                </a:solidFill>
              </a:rPr>
              <a:t>. poli</a:t>
            </a:r>
          </a:p>
          <a:p>
            <a:r>
              <a:rPr lang="cs-CZ" dirty="0">
                <a:sym typeface="Symbol" panose="05050102010706020507" pitchFamily="18" charset="2"/>
              </a:rPr>
              <a:t> k</a:t>
            </a:r>
            <a:r>
              <a:rPr lang="cs-CZ" dirty="0" smtClean="0"/>
              <a:t>ytarový snímač</a:t>
            </a:r>
            <a:endParaRPr lang="cs-CZ" dirty="0" smtClean="0">
              <a:sym typeface="Symbol" panose="05050102010706020507" pitchFamily="18" charset="2"/>
            </a:endParaRPr>
          </a:p>
          <a:p>
            <a:r>
              <a:rPr lang="cs-CZ" dirty="0">
                <a:sym typeface="Symbol" panose="05050102010706020507" pitchFamily="18" charset="2"/>
              </a:rPr>
              <a:t> e</a:t>
            </a:r>
            <a:r>
              <a:rPr lang="cs-CZ" dirty="0" smtClean="0">
                <a:sym typeface="Symbol" panose="05050102010706020507" pitchFamily="18" charset="2"/>
              </a:rPr>
              <a:t>lektrodynamický mikrofon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>
                <a:sym typeface="Symbol" panose="05050102010706020507" pitchFamily="18" charset="2"/>
              </a:rPr>
              <a:t>e</a:t>
            </a:r>
            <a:r>
              <a:rPr lang="cs-CZ" dirty="0" smtClean="0">
                <a:sym typeface="Symbol" panose="05050102010706020507" pitchFamily="18" charset="2"/>
              </a:rPr>
              <a:t>lektrodynamický reproduktor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80" y="906590"/>
            <a:ext cx="2664529" cy="3781028"/>
          </a:xfrm>
          <a:prstGeom prst="rect">
            <a:avLst/>
          </a:prstGeom>
        </p:spPr>
      </p:pic>
      <p:pic>
        <p:nvPicPr>
          <p:cNvPr id="1028" name="Picture 4" descr="https://qph.cf2.quoracdn.net/main-qimg-4f9f9695a67d584ea1983b25ab880dd4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14" y="3005682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07515" y="1844824"/>
            <a:ext cx="280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/>
              <a:t>k</a:t>
            </a:r>
            <a:r>
              <a:rPr lang="cs-CZ" sz="1400" b="1" dirty="0" smtClean="0"/>
              <a:t>ytarový snímač </a:t>
            </a:r>
            <a:r>
              <a:rPr lang="cs-CZ" sz="1400" dirty="0" smtClean="0"/>
              <a:t>tvoří 6 malých cívek, každá obtočená kolem malého magnetu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p</a:t>
            </a:r>
            <a:r>
              <a:rPr lang="cs-CZ" sz="1400" dirty="0" smtClean="0"/>
              <a:t>ohyb struny vyvolá v cívce indukované napětí, resp. proud</a:t>
            </a:r>
            <a:endParaRPr lang="cs-CZ" sz="14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7504" y="2676979"/>
            <a:ext cx="3592165" cy="3560333"/>
            <a:chOff x="107504" y="2924944"/>
            <a:chExt cx="3592165" cy="3560333"/>
          </a:xfrm>
        </p:grpSpPr>
        <p:pic>
          <p:nvPicPr>
            <p:cNvPr id="1026" name="Picture 2" descr="Technika nahrávání - mikrofon | Muzikantiakapely.c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924944"/>
              <a:ext cx="3592165" cy="1959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607142" y="4884839"/>
              <a:ext cx="249970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sz="1400" dirty="0"/>
                <a:t>m</a:t>
              </a:r>
              <a:r>
                <a:rPr lang="cs-CZ" sz="1400" dirty="0" smtClean="0"/>
                <a:t>embrána je spojená s pohyblivou cívkou s jádrem z permanentního magnetu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sz="1400" dirty="0"/>
                <a:t>z</a:t>
              </a:r>
              <a:r>
                <a:rPr lang="cs-CZ" sz="1400" dirty="0" smtClean="0"/>
                <a:t>vuková vlna způsobí pohyb membrány, který se přenese na cívku, ve které se indukuje proud</a:t>
              </a:r>
              <a:endParaRPr lang="cs-CZ" sz="1400" dirty="0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607514" y="5284946"/>
            <a:ext cx="55023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střídavý signál (proud) ze zesilovače je přiveden na vývody cívky (</a:t>
            </a:r>
            <a:r>
              <a:rPr lang="cs-CZ" sz="1400" dirty="0" err="1" smtClean="0"/>
              <a:t>voice</a:t>
            </a:r>
            <a:r>
              <a:rPr lang="cs-CZ" sz="1400" dirty="0" smtClean="0"/>
              <a:t> </a:t>
            </a:r>
            <a:r>
              <a:rPr lang="cs-CZ" sz="1400" dirty="0" err="1" smtClean="0"/>
              <a:t>coil</a:t>
            </a:r>
            <a:r>
              <a:rPr lang="cs-CZ" sz="1400" dirty="0" smtClean="0"/>
              <a:t>) s magnetickým jádrem, která se pohybuje „v rytmu“ proudu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p</a:t>
            </a:r>
            <a:r>
              <a:rPr lang="cs-CZ" sz="1400" dirty="0" smtClean="0"/>
              <a:t>ohyb cívky se přenáší mechanickým spojením přes pružný papírový závěs (</a:t>
            </a:r>
            <a:r>
              <a:rPr lang="cs-CZ" sz="1400" dirty="0" err="1" smtClean="0"/>
              <a:t>suspension</a:t>
            </a:r>
            <a:r>
              <a:rPr lang="cs-CZ" sz="1400" dirty="0" smtClean="0"/>
              <a:t>) na kuželovou membránu (</a:t>
            </a:r>
            <a:r>
              <a:rPr lang="cs-CZ" sz="1400" dirty="0" err="1" smtClean="0"/>
              <a:t>diaphragm</a:t>
            </a:r>
            <a:r>
              <a:rPr lang="cs-CZ" sz="1400" dirty="0" smtClean="0"/>
              <a:t>) reproduktoru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pohyb membrány vytváří změnou tlaku zvukové vlnění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6084168" y="4777988"/>
            <a:ext cx="3025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reproduktor </a:t>
            </a: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je </a:t>
            </a:r>
            <a:r>
              <a:rPr lang="cs-CZ" sz="1400" b="1" dirty="0"/>
              <a:t>svým principem obrácený mikrofon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8115" y="6374938"/>
            <a:ext cx="318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eu.kef.com/pages/uni-q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irbelstrombremse: Unterschied zwischen den Versionen – Physik-Sch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98" y="2841104"/>
            <a:ext cx="2659814" cy="39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otoped s indukční brzdou | 360globalfitness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r="14779"/>
          <a:stretch/>
        </p:blipFill>
        <p:spPr bwMode="auto">
          <a:xfrm>
            <a:off x="0" y="2841104"/>
            <a:ext cx="2664297" cy="39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40. Lenzův zákon – Indukovaný proud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1281534"/>
            <a:ext cx="522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využití tzv. </a:t>
            </a:r>
            <a:r>
              <a:rPr lang="cs-CZ" b="1" dirty="0" err="1" smtClean="0">
                <a:solidFill>
                  <a:srgbClr val="FF0000"/>
                </a:solidFill>
              </a:rPr>
              <a:t>Foucaltových</a:t>
            </a:r>
            <a:r>
              <a:rPr lang="cs-CZ" b="1" dirty="0" smtClean="0">
                <a:solidFill>
                  <a:srgbClr val="FF0000"/>
                </a:solidFill>
              </a:rPr>
              <a:t> vířivých proudů</a:t>
            </a:r>
          </a:p>
          <a:p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 smtClean="0"/>
              <a:t>staré elektroměry</a:t>
            </a:r>
            <a:endParaRPr lang="cs-CZ" dirty="0" smtClean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cs-CZ" dirty="0" smtClean="0">
                <a:sym typeface="Symbol" panose="05050102010706020507" pitchFamily="18" charset="2"/>
              </a:rPr>
              <a:t>i</a:t>
            </a:r>
            <a:r>
              <a:rPr lang="cs-CZ" dirty="0" smtClean="0"/>
              <a:t>ndukční vařiče</a:t>
            </a:r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cs-CZ" dirty="0">
                <a:sym typeface="Symbol" panose="05050102010706020507" pitchFamily="18" charset="2"/>
              </a:rPr>
              <a:t>i</a:t>
            </a:r>
            <a:r>
              <a:rPr lang="cs-CZ" dirty="0" smtClean="0">
                <a:sym typeface="Symbol" panose="05050102010706020507" pitchFamily="18" charset="2"/>
              </a:rPr>
              <a:t>ndukční brzda (tramvaje, rotopedy)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91390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Indukce v praxi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65" y="3817828"/>
            <a:ext cx="3467616" cy="2986250"/>
          </a:xfrm>
          <a:prstGeom prst="rect">
            <a:avLst/>
          </a:prstGeom>
        </p:spPr>
      </p:pic>
      <p:pic>
        <p:nvPicPr>
          <p:cNvPr id="1030" name="Picture 6" descr="Profesionální indukce, indukční sporáky, indukční varné ploc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11" y="833345"/>
            <a:ext cx="4286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41. Vlastní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91390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Experiment s paralelně zapojenou cívkou a rezistorem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5498" y="1404645"/>
            <a:ext cx="8563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s</a:t>
            </a:r>
            <a:r>
              <a:rPr lang="cs-CZ" sz="2000" dirty="0" smtClean="0">
                <a:ea typeface="Times New Roman"/>
                <a:cs typeface="Times New Roman"/>
              </a:rPr>
              <a:t>ledujme svit žárovek v paralelním obvodu</a:t>
            </a:r>
            <a:r>
              <a:rPr lang="cs-CZ" sz="2000" dirty="0">
                <a:ea typeface="Times New Roman"/>
                <a:cs typeface="Times New Roman"/>
              </a:rPr>
              <a:t/>
            </a:r>
            <a:br>
              <a:rPr lang="cs-CZ" sz="2000" dirty="0">
                <a:ea typeface="Times New Roman"/>
                <a:cs typeface="Times New Roman"/>
              </a:rPr>
            </a:br>
            <a:r>
              <a:rPr lang="cs-CZ" sz="2000" dirty="0">
                <a:ea typeface="Times New Roman"/>
                <a:cs typeface="Times New Roman"/>
                <a:hlinkClick r:id="rId3"/>
              </a:rPr>
              <a:t>https://</a:t>
            </a:r>
            <a:r>
              <a:rPr lang="cs-CZ" sz="2000" dirty="0" smtClean="0">
                <a:ea typeface="Times New Roman"/>
                <a:cs typeface="Times New Roman"/>
                <a:hlinkClick r:id="rId3"/>
              </a:rPr>
              <a:t>www.youtube.com/watch?v=0RNK7Skn5U8</a:t>
            </a:r>
            <a:r>
              <a:rPr lang="cs-CZ" sz="2000" dirty="0" smtClean="0">
                <a:ea typeface="Times New Roman"/>
                <a:cs typeface="Times New Roman"/>
              </a:rPr>
              <a:t>  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12" name="Obrázek 11" descr="C:\Users\imhotep\AppData\Local\Microsoft\Windows\Temporary Internet Files\Content.IE5\3I2829YJ\MC900436917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9825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204864"/>
            <a:ext cx="3286125" cy="21907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63888" y="242088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sepnutí spínače se žárovka Ž2 ve větvi s cívkou rozsvítí se zpožděním oproti žárovce Ž1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vypnutí spínače svítí Ž2 o zlomek sekundy déle než Ž1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říčinou je tzv. </a:t>
            </a:r>
            <a:r>
              <a:rPr lang="cs-CZ" sz="2000" b="1" dirty="0" smtClean="0">
                <a:solidFill>
                  <a:srgbClr val="FF0000"/>
                </a:solidFill>
              </a:rPr>
              <a:t>indukčnost cívky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58112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 cívce se po</a:t>
            </a:r>
            <a:r>
              <a:rPr lang="cs-CZ" b="1" dirty="0" smtClean="0"/>
              <a:t> sepnutí spínače  </a:t>
            </a:r>
            <a:r>
              <a:rPr lang="cs-CZ" dirty="0" smtClean="0"/>
              <a:t>indukuje napětí, které má opačnou polaritu než napětí zdroje 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indukovaný proud narůstá exponenciálně</a:t>
            </a:r>
            <a:r>
              <a:rPr lang="cs-CZ" dirty="0" smtClean="0">
                <a:sym typeface="Symbol" panose="05050102010706020507" pitchFamily="18" charset="2"/>
              </a:rPr>
              <a:t> až dosáhne konstantní hodnoty</a:t>
            </a:r>
            <a:r>
              <a:rPr lang="cs-CZ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b="1" dirty="0" smtClean="0"/>
              <a:t>vypnutí spínače</a:t>
            </a:r>
            <a:r>
              <a:rPr lang="cs-CZ" dirty="0" smtClean="0"/>
              <a:t> se v cívce </a:t>
            </a:r>
            <a:r>
              <a:rPr lang="cs-CZ" b="1" dirty="0" smtClean="0">
                <a:solidFill>
                  <a:srgbClr val="FF0000"/>
                </a:solidFill>
              </a:rPr>
              <a:t>indukuje velké kladné napětí</a:t>
            </a:r>
            <a:r>
              <a:rPr lang="cs-CZ" dirty="0" smtClean="0"/>
              <a:t> </a:t>
            </a:r>
            <a:r>
              <a:rPr lang="cs-CZ" dirty="0" smtClean="0">
                <a:sym typeface="Symbol" panose="05050102010706020507" pitchFamily="18" charset="2"/>
              </a:rPr>
              <a:t> indukovaný proud se exponenciálně zmenší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4274094"/>
            <a:ext cx="3672408" cy="25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41. Vlastní indukce. Indukčnost cívky.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91390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Jev vlastní indukce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135377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indukovaný proud vytváří nestacionární magnetické pole, které vytváří indukované elektrické pole</a:t>
            </a:r>
            <a:r>
              <a:rPr lang="cs-CZ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m</a:t>
            </a:r>
            <a:r>
              <a:rPr lang="cs-CZ" b="1" dirty="0" smtClean="0"/>
              <a:t>agnetický indukční tok</a:t>
            </a:r>
            <a:r>
              <a:rPr lang="cs-CZ" dirty="0" smtClean="0"/>
              <a:t> je přímo úměrný velikosti proudu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č</a:t>
            </a:r>
            <a:r>
              <a:rPr lang="cs-CZ" b="1" dirty="0" smtClean="0">
                <a:solidFill>
                  <a:srgbClr val="FF0000"/>
                </a:solidFill>
              </a:rPr>
              <a:t>asová konstanta LR obvodu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ym typeface="Symbol" panose="05050102010706020507" pitchFamily="18" charset="2"/>
              </a:rPr>
              <a:t> udává dobu náběhu proudu do konstantní fáze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780928"/>
            <a:ext cx="4619291" cy="3335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683568" y="2829969"/>
                <a:ext cx="776989" cy="6621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29969"/>
                <a:ext cx="776989" cy="662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1" y="3560007"/>
            <a:ext cx="918051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Indukčnost cívky</a:t>
            </a: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</a:t>
            </a:r>
            <a:r>
              <a:rPr lang="cs-CZ" sz="2400" dirty="0" smtClean="0">
                <a:ea typeface="Times New Roman"/>
                <a:cs typeface="Times New Roman"/>
              </a:rPr>
              <a:t>–</a:t>
            </a: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</a:t>
            </a: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	</a:t>
            </a:r>
            <a:r>
              <a:rPr lang="en-GB" sz="2000" dirty="0" smtClean="0">
                <a:ea typeface="Times New Roman"/>
                <a:cs typeface="Times New Roman"/>
              </a:rPr>
              <a:t>[</a:t>
            </a:r>
            <a:r>
              <a:rPr lang="cs-CZ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</a:t>
            </a:r>
            <a:r>
              <a:rPr lang="en-GB" sz="2000" dirty="0" smtClean="0">
                <a:ea typeface="Times New Roman"/>
                <a:cs typeface="Times New Roman"/>
              </a:rPr>
              <a:t>]</a:t>
            </a:r>
            <a:r>
              <a:rPr lang="cs-CZ" sz="2000" dirty="0" smtClean="0">
                <a:ea typeface="Times New Roman"/>
                <a:cs typeface="Times New Roman"/>
              </a:rPr>
              <a:t> = H (</a:t>
            </a:r>
            <a:r>
              <a:rPr lang="cs-CZ" sz="2000" dirty="0" err="1" smtClean="0">
                <a:ea typeface="Times New Roman"/>
                <a:cs typeface="Times New Roman"/>
              </a:rPr>
              <a:t>henry</a:t>
            </a:r>
            <a:r>
              <a:rPr lang="cs-CZ" sz="2000" dirty="0" smtClean="0">
                <a:ea typeface="Times New Roman"/>
                <a:cs typeface="Times New Roman"/>
              </a:rPr>
              <a:t>)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022195" y="1916832"/>
                <a:ext cx="926069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𝑳𝑰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95" y="1916832"/>
                <a:ext cx="926069" cy="422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0" y="4144959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ávisí na geometrii cívky</a:t>
            </a:r>
            <a:br>
              <a:rPr lang="cs-CZ" dirty="0" smtClean="0"/>
            </a:br>
            <a:r>
              <a:rPr lang="cs-CZ" dirty="0" smtClean="0">
                <a:sym typeface="Symbol" panose="05050102010706020507" pitchFamily="18" charset="2"/>
              </a:rPr>
              <a:t> počet závitů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typ jádra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použitý vodič (průměr, délka, měrný odpor)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5428793"/>
            <a:ext cx="454285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Indukované napětí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445634" y="5942489"/>
                <a:ext cx="2840438" cy="8392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l-G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𝜱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cs-CZ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34" y="5942489"/>
                <a:ext cx="2840438" cy="839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4860032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Pozn</a:t>
            </a:r>
            <a:r>
              <a:rPr lang="cs-CZ" dirty="0" smtClean="0"/>
              <a:t>. </a:t>
            </a:r>
            <a:r>
              <a:rPr lang="cs-CZ" b="1" i="1" dirty="0" smtClean="0"/>
              <a:t>RC</a:t>
            </a:r>
            <a:r>
              <a:rPr lang="cs-CZ" b="1" dirty="0" smtClean="0"/>
              <a:t> obvod</a:t>
            </a:r>
            <a:r>
              <a:rPr lang="cs-CZ" dirty="0" smtClean="0"/>
              <a:t>: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588224" y="6282783"/>
                <a:ext cx="921260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𝑹𝑪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282783"/>
                <a:ext cx="921260" cy="422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apalovací cívka zapalovací svíčka pro Honda Gcv135 Gcv160 Gcv190 Gc135  Gc160 Gc190 Motor 30500-zl8-014 30500-zl8-004 Díly sekačky na trávu |  Fruugo 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10099"/>
            <a:ext cx="2575003" cy="25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767" y="952618"/>
            <a:ext cx="2474737" cy="233236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41. Vlastní indukce. Indukčnost cívky.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91390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Využití indukčnosti cívek v praxi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1353777"/>
            <a:ext cx="532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apalovací cívky u automobilů nebo motocyklů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t</a:t>
            </a:r>
            <a:r>
              <a:rPr lang="cs-CZ" dirty="0" smtClean="0"/>
              <a:t>lumivka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transformátor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Faradayova svítilna (věčné světlo)</a:t>
            </a:r>
            <a:br>
              <a:rPr lang="cs-CZ" dirty="0" smtClean="0"/>
            </a:br>
            <a:r>
              <a:rPr lang="cs-CZ" dirty="0" smtClean="0">
                <a:sym typeface="Symbol" panose="05050102010706020507" pitchFamily="18" charset="2"/>
              </a:rPr>
              <a:t> svítilna bez baterií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i</a:t>
            </a:r>
            <a:r>
              <a:rPr lang="cs-CZ" dirty="0" smtClean="0"/>
              <a:t>nduktory pro demonstraci jiskrového výboje</a:t>
            </a:r>
            <a:br>
              <a:rPr lang="cs-CZ" dirty="0" smtClean="0"/>
            </a:b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Ruhmkorffův transformátor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 descr="ruhmkorff coil | Special Nuclear Mater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5102"/>
            <a:ext cx="4820543" cy="33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744" y="3385102"/>
            <a:ext cx="3423364" cy="1311192"/>
          </a:xfrm>
          <a:prstGeom prst="rect">
            <a:avLst/>
          </a:prstGeom>
        </p:spPr>
      </p:pic>
      <p:pic>
        <p:nvPicPr>
          <p:cNvPr id="1034" name="Picture 10" descr="https://aw3rd.us/misc%20pix/flashligh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44" y="5090640"/>
            <a:ext cx="3423364" cy="16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268760"/>
            <a:ext cx="3672408" cy="2572885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42. Přechodný děj. Energie magnetického pole cívky.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91390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Přechodný děj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0" y="1353777"/>
                <a:ext cx="558011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 smtClean="0"/>
                  <a:t>projevuje se při náhlé změně proudu v obvodu s cívkou</a:t>
                </a:r>
                <a:br>
                  <a:rPr lang="cs-CZ" dirty="0" smtClean="0"/>
                </a:br>
                <a:r>
                  <a:rPr lang="cs-CZ" dirty="0" smtClean="0">
                    <a:sym typeface="Symbol" panose="05050102010706020507" pitchFamily="18" charset="2"/>
                  </a:rPr>
                  <a:t> zapnutí/vypnutí spínače</a:t>
                </a:r>
                <a:endParaRPr lang="cs-CZ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/>
                  <a:t>p</a:t>
                </a:r>
                <a:r>
                  <a:rPr lang="cs-CZ" dirty="0" smtClean="0"/>
                  <a:t>ři </a:t>
                </a:r>
                <a:r>
                  <a:rPr lang="cs-CZ" b="1" dirty="0" smtClean="0"/>
                  <a:t>sepnutí spínače</a:t>
                </a:r>
                <a:r>
                  <a:rPr lang="cs-CZ" dirty="0" smtClean="0"/>
                  <a:t>:</a:t>
                </a:r>
                <a:br>
                  <a:rPr lang="cs-CZ" dirty="0" smtClean="0"/>
                </a:br>
                <a:r>
                  <a:rPr lang="cs-CZ" dirty="0" smtClean="0">
                    <a:sym typeface="Symbol" panose="05050102010706020507" pitchFamily="18" charset="2"/>
                  </a:rPr>
                  <a:t> proud exponenciálně narůstá až dosáhne konstantní hodnoty,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dirty="0" smtClean="0">
                    <a:sym typeface="Symbol" panose="05050102010706020507" pitchFamily="18" charset="2"/>
                  </a:rPr>
                  <a:t/>
                </a:r>
                <a:br>
                  <a:rPr lang="cs-CZ" dirty="0" smtClean="0">
                    <a:sym typeface="Symbol" panose="05050102010706020507" pitchFamily="18" charset="2"/>
                  </a:rPr>
                </a:br>
                <a:r>
                  <a:rPr lang="cs-CZ" dirty="0" smtClean="0">
                    <a:sym typeface="Symbol" panose="05050102010706020507" pitchFamily="18" charset="2"/>
                  </a:rPr>
                  <a:t> indukuje se záporné napětí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&lt;0 </m:t>
                    </m:r>
                  </m:oMath>
                </a14:m>
                <a:r>
                  <a:rPr lang="cs-CZ" dirty="0" smtClean="0">
                    <a:sym typeface="Symbol" panose="05050102010706020507" pitchFamily="18" charset="2"/>
                  </a:rPr>
                  <a:t>působící proti napětí zdroje, které dosáhne nulové hodnoty v okamžiku nasycení proudu</a:t>
                </a:r>
                <a:endParaRPr lang="cs-CZ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/>
                  <a:t>p</a:t>
                </a:r>
                <a:r>
                  <a:rPr lang="cs-CZ" dirty="0" smtClean="0"/>
                  <a:t>ři </a:t>
                </a:r>
                <a:r>
                  <a:rPr lang="cs-CZ" b="1" dirty="0" smtClean="0"/>
                  <a:t>rozepnutí spínače</a:t>
                </a:r>
                <a:r>
                  <a:rPr lang="cs-CZ" dirty="0" smtClean="0"/>
                  <a:t>:</a:t>
                </a:r>
                <a:br>
                  <a:rPr lang="cs-CZ" dirty="0" smtClean="0"/>
                </a:br>
                <a:r>
                  <a:rPr lang="cs-CZ" dirty="0" smtClean="0">
                    <a:sym typeface="Symbol" panose="05050102010706020507" pitchFamily="18" charset="2"/>
                  </a:rPr>
                  <a:t> proud exponenciálně klesne na nulu (rychleji než u zapnutí),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dirty="0" smtClean="0">
                    <a:sym typeface="Symbol" panose="05050102010706020507" pitchFamily="18" charset="2"/>
                  </a:rPr>
                  <a:t/>
                </a:r>
                <a:br>
                  <a:rPr lang="cs-CZ" dirty="0" smtClean="0">
                    <a:sym typeface="Symbol" panose="05050102010706020507" pitchFamily="18" charset="2"/>
                  </a:rPr>
                </a:br>
                <a:r>
                  <a:rPr lang="cs-CZ" dirty="0" smtClean="0">
                    <a:sym typeface="Symbol" panose="05050102010706020507" pitchFamily="18" charset="2"/>
                  </a:rPr>
                  <a:t> indukuje se velké kladné napětí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cs-CZ" dirty="0" smtClean="0"/>
                  <a:t> z důvodu kratšího časového intervalu změny proudu</a:t>
                </a:r>
                <a:endParaRPr lang="cs-CZ" dirty="0" smtClean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3777"/>
                <a:ext cx="5580112" cy="3693319"/>
              </a:xfrm>
              <a:prstGeom prst="rect">
                <a:avLst/>
              </a:prstGeom>
              <a:blipFill>
                <a:blip r:embed="rId4"/>
                <a:stretch>
                  <a:fillRect l="-656" t="-825" r="-874" b="-16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/>
              <p:cNvSpPr txBox="1"/>
              <p:nvPr/>
            </p:nvSpPr>
            <p:spPr>
              <a:xfrm>
                <a:off x="6410439" y="4005064"/>
                <a:ext cx="1723722" cy="8381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439" y="4005064"/>
                <a:ext cx="1723722" cy="838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8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chanics with animations and film clips: Physclip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953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42. Přechodný děj. Energie magnetického pole cívky.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913902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Energie magnetického pole cívky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0" y="1353777"/>
                <a:ext cx="4067944" cy="457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 smtClean="0"/>
                  <a:t>o</a:t>
                </a:r>
                <a:r>
                  <a:rPr lang="cs-CZ" dirty="0" smtClean="0"/>
                  <a:t>dvození provedeme pro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</a:t>
                </a:r>
                <a:r>
                  <a:rPr lang="cs-CZ" dirty="0" smtClean="0"/>
                  <a:t> obvod, ve kterém se nabitý kondenzátor vybíjí přes cívku</a:t>
                </a:r>
                <a:br>
                  <a:rPr lang="cs-CZ" dirty="0" smtClean="0"/>
                </a:br>
                <a:endParaRPr lang="cs-CZ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</a:rPr>
                  <a:t>e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lektrická energie kondenzátoru</a:t>
                </a:r>
                <a:r>
                  <a:rPr lang="cs-CZ" dirty="0" smtClean="0"/>
                  <a:t>: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𝑸𝑼</m:t>
                    </m:r>
                  </m:oMath>
                </a14:m>
                <a:endParaRPr lang="cs-CZ" b="1" dirty="0" smtClean="0"/>
              </a:p>
              <a:p>
                <a:pPr marL="285750" indent="-285750">
                  <a:buFont typeface="Symbol" panose="05050102010706020507" pitchFamily="18" charset="2"/>
                  <a:buChar char="®"/>
                </a:pPr>
                <a:r>
                  <a:rPr lang="cs-CZ" dirty="0" smtClean="0">
                    <a:sym typeface="Symbol" panose="05050102010706020507" pitchFamily="18" charset="2"/>
                  </a:rPr>
                  <a:t>se postupně mění na magnetickou energii cívky</a:t>
                </a:r>
                <a:br>
                  <a:rPr lang="cs-CZ" dirty="0" smtClean="0">
                    <a:sym typeface="Symbol" panose="05050102010706020507" pitchFamily="18" charset="2"/>
                  </a:rPr>
                </a:br>
                <a:endParaRPr lang="cs-CZ" dirty="0" smtClean="0">
                  <a:sym typeface="Symbol" panose="05050102010706020507" pitchFamily="18" charset="2"/>
                </a:endParaRPr>
              </a:p>
              <a:p>
                <a:pPr marL="285750" indent="-285750">
                  <a:buFont typeface="Symbol" panose="05050102010706020507" pitchFamily="18" charset="2"/>
                  <a:buChar char="®"/>
                </a:pPr>
                <a:r>
                  <a:rPr lang="cs-CZ" dirty="0" smtClean="0">
                    <a:sym typeface="Symbol" panose="05050102010706020507" pitchFamily="18" charset="2"/>
                  </a:rPr>
                  <a:t>zopakujme: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𝐼𝑡</m:t>
                    </m:r>
                    <m:r>
                      <a:rPr lang="cs-CZ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cs-C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cs-C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cs-C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cs-C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cs-CZ" dirty="0" smtClean="0">
                  <a:sym typeface="Symbol" panose="05050102010706020507" pitchFamily="18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𝑄𝑈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𝐼𝑡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r>
                  <a:rPr lang="cs-CZ" dirty="0" smtClean="0">
                    <a:sym typeface="Symbol" panose="05050102010706020507" pitchFamily="18" charset="2"/>
                  </a:rPr>
                  <a:t/>
                </a:r>
                <a:br>
                  <a:rPr lang="cs-CZ" dirty="0" smtClean="0">
                    <a:sym typeface="Symbol" panose="05050102010706020507" pitchFamily="18" charset="2"/>
                  </a:rPr>
                </a:br>
                <a:r>
                  <a:rPr lang="cs-CZ" dirty="0" smtClean="0">
                    <a:sym typeface="Symbol" panose="05050102010706020507" pitchFamily="18" charset="2"/>
                  </a:rPr>
                  <a:t/>
                </a:r>
                <a:br>
                  <a:rPr lang="cs-CZ" dirty="0" smtClean="0">
                    <a:sym typeface="Symbol" panose="05050102010706020507" pitchFamily="18" charset="2"/>
                  </a:rPr>
                </a:br>
                <a:endParaRPr lang="cs-CZ" dirty="0" smtClean="0"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b="1" dirty="0" smtClean="0">
                    <a:solidFill>
                      <a:srgbClr val="FF0000"/>
                    </a:solidFill>
                  </a:rPr>
                  <a:t>magnetická </a:t>
                </a:r>
                <a:r>
                  <a:rPr lang="cs-CZ" b="1" dirty="0">
                    <a:solidFill>
                      <a:srgbClr val="FF0000"/>
                    </a:solidFill>
                  </a:rPr>
                  <a:t>energie 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cívky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cs-CZ" dirty="0" smtClean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3777"/>
                <a:ext cx="4067944" cy="4573240"/>
              </a:xfrm>
              <a:prstGeom prst="rect">
                <a:avLst/>
              </a:prstGeom>
              <a:blipFill>
                <a:blip r:embed="rId4"/>
                <a:stretch>
                  <a:fillRect l="-1199" t="-800" r="-1949" b="-12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délník 1"/>
              <p:cNvSpPr/>
              <p:nvPr/>
            </p:nvSpPr>
            <p:spPr>
              <a:xfrm>
                <a:off x="1331761" y="6005350"/>
                <a:ext cx="1372362" cy="664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61" y="6005350"/>
                <a:ext cx="1372362" cy="6640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4788023" y="4149080"/>
            <a:ext cx="4350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o</a:t>
            </a:r>
            <a:r>
              <a:rPr lang="cs-CZ" sz="1400" dirty="0" smtClean="0"/>
              <a:t>br.1 – </a:t>
            </a:r>
            <a:r>
              <a:rPr lang="cs-CZ" sz="1400" b="1" dirty="0" smtClean="0">
                <a:solidFill>
                  <a:srgbClr val="FF0000"/>
                </a:solidFill>
              </a:rPr>
              <a:t>kondenzátor</a:t>
            </a:r>
            <a:r>
              <a:rPr lang="cs-CZ" sz="1400" dirty="0" smtClean="0"/>
              <a:t> je nabitý, má </a:t>
            </a:r>
            <a:r>
              <a:rPr lang="cs-CZ" sz="1400" b="1" dirty="0" smtClean="0">
                <a:solidFill>
                  <a:srgbClr val="FF0000"/>
                </a:solidFill>
              </a:rPr>
              <a:t>maximální elektrickou energii</a:t>
            </a:r>
            <a:r>
              <a:rPr lang="cs-CZ" sz="1400" dirty="0" smtClean="0"/>
              <a:t>, </a:t>
            </a:r>
            <a:r>
              <a:rPr lang="cs-CZ" sz="1400" b="1" dirty="0" smtClean="0"/>
              <a:t>na horní desce </a:t>
            </a:r>
            <a:r>
              <a:rPr lang="cs-CZ" sz="1400" b="1" dirty="0" smtClean="0">
                <a:solidFill>
                  <a:srgbClr val="FF0000"/>
                </a:solidFill>
              </a:rPr>
              <a:t>+</a:t>
            </a:r>
            <a:r>
              <a:rPr lang="cs-CZ" sz="1400" b="1" dirty="0" smtClean="0"/>
              <a:t> náboj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o</a:t>
            </a:r>
            <a:r>
              <a:rPr lang="cs-CZ" sz="1400" dirty="0" smtClean="0"/>
              <a:t>br. 2 – kondenzátor se začíná vybíjet přes cívku, na cívce se postupně (exponenciálně) indukuje maximální napětí, které má opačnou polaritu než kondenzátor, </a:t>
            </a:r>
            <a:r>
              <a:rPr lang="cs-CZ" sz="1400" b="1" dirty="0" smtClean="0">
                <a:solidFill>
                  <a:srgbClr val="FF0000"/>
                </a:solidFill>
              </a:rPr>
              <a:t>cívka</a:t>
            </a:r>
            <a:r>
              <a:rPr lang="cs-CZ" sz="1400" dirty="0" smtClean="0"/>
              <a:t> získává </a:t>
            </a:r>
            <a:r>
              <a:rPr lang="cs-CZ" sz="1400" b="1" dirty="0" smtClean="0">
                <a:solidFill>
                  <a:srgbClr val="FF0000"/>
                </a:solidFill>
              </a:rPr>
              <a:t>maximální magnetickou energii</a:t>
            </a:r>
            <a:r>
              <a:rPr lang="cs-CZ" sz="1400" dirty="0" smtClean="0"/>
              <a:t> a proud nabíjí kondenzátor na opačnou polaritu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o</a:t>
            </a:r>
            <a:r>
              <a:rPr lang="cs-CZ" sz="1400" dirty="0" smtClean="0"/>
              <a:t>br. 3 – kondenzátor je nabitý, </a:t>
            </a:r>
            <a:r>
              <a:rPr lang="cs-CZ" sz="1400" b="1" dirty="0" smtClean="0"/>
              <a:t>na horní desce </a:t>
            </a:r>
            <a:r>
              <a:rPr lang="cs-CZ" sz="1400" b="1" dirty="0" smtClean="0">
                <a:solidFill>
                  <a:srgbClr val="00B0F0"/>
                </a:solidFill>
              </a:rPr>
              <a:t>–</a:t>
            </a:r>
            <a:r>
              <a:rPr lang="cs-CZ" sz="1400" b="1" dirty="0" smtClean="0"/>
              <a:t> náboj</a:t>
            </a:r>
            <a:r>
              <a:rPr lang="cs-CZ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o</a:t>
            </a:r>
            <a:r>
              <a:rPr lang="cs-CZ" sz="1400" dirty="0" smtClean="0"/>
              <a:t>br. 4 – stejný proces jako na obr.2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o</a:t>
            </a:r>
            <a:r>
              <a:rPr lang="cs-CZ" sz="1400" dirty="0" smtClean="0"/>
              <a:t>br. 5 – dokončení jednoho cyklu, stejný stav jako na obr. 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60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46441"/>
          <a:stretch/>
        </p:blipFill>
        <p:spPr>
          <a:xfrm>
            <a:off x="7236296" y="1700808"/>
            <a:ext cx="1872208" cy="1157422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37. Elektromagnetická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5498" y="2204864"/>
            <a:ext cx="8563525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s</a:t>
            </a:r>
            <a:r>
              <a:rPr lang="cs-CZ" sz="2000" dirty="0" smtClean="0">
                <a:ea typeface="Times New Roman"/>
                <a:cs typeface="Times New Roman"/>
              </a:rPr>
              <a:t>ledujme vzájemný pohyb permanentního magnetu a cívky</a:t>
            </a:r>
            <a:r>
              <a:rPr lang="cs-CZ" sz="2000" dirty="0">
                <a:ea typeface="Times New Roman"/>
                <a:cs typeface="Times New Roman"/>
              </a:rPr>
              <a:t/>
            </a:r>
            <a:br>
              <a:rPr lang="cs-CZ" sz="2000" dirty="0">
                <a:ea typeface="Times New Roman"/>
                <a:cs typeface="Times New Roman"/>
              </a:rPr>
            </a:br>
            <a:r>
              <a:rPr lang="cs-CZ" sz="2000" dirty="0">
                <a:ea typeface="Times New Roman"/>
                <a:cs typeface="Times New Roman"/>
                <a:hlinkClick r:id="rId3"/>
              </a:rPr>
              <a:t>https://</a:t>
            </a:r>
            <a:r>
              <a:rPr lang="cs-CZ" sz="2000" dirty="0" smtClean="0">
                <a:ea typeface="Times New Roman"/>
                <a:cs typeface="Times New Roman"/>
                <a:hlinkClick r:id="rId3"/>
              </a:rPr>
              <a:t>www.youtube.com/watch?v=0Lmt4Im5mVA</a:t>
            </a:r>
            <a:r>
              <a:rPr lang="cs-CZ" sz="2000" dirty="0" smtClean="0">
                <a:ea typeface="Times New Roman"/>
                <a:cs typeface="Times New Roman"/>
              </a:rPr>
              <a:t> 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19" name="Obrázek 18" descr="C:\Users\imhotep\AppData\Local\Microsoft\Windows\Temporary Internet Files\Content.IE5\3I2829YJ\MC900436917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0044"/>
            <a:ext cx="467995" cy="4679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4437112"/>
                <a:ext cx="9139023" cy="252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0000"/>
                    </a:solidFill>
                  </a:rPr>
                  <a:t>Velikost a směr indukovaného napětí závisí na:</a:t>
                </a:r>
                <a:endParaRPr lang="cs-CZ" sz="2000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b="1" dirty="0"/>
                  <a:t>r</a:t>
                </a:r>
                <a:r>
                  <a:rPr lang="cs-CZ" b="1" dirty="0" smtClean="0"/>
                  <a:t>ychlosti pohybu</a:t>
                </a:r>
                <a:r>
                  <a:rPr lang="cs-CZ" dirty="0" smtClean="0"/>
                  <a:t> magnetu vůči cívce v klidu </a:t>
                </a:r>
                <a:r>
                  <a:rPr lang="cs-CZ" dirty="0" smtClean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num>
                      <m:den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endParaRPr lang="cs-CZ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b="1" dirty="0"/>
                  <a:t>p</a:t>
                </a:r>
                <a:r>
                  <a:rPr lang="cs-CZ" b="1" dirty="0" smtClean="0"/>
                  <a:t>očtu závitů cívky </a:t>
                </a:r>
                <a:r>
                  <a:rPr lang="cs-CZ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endParaRPr lang="cs-CZ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dirty="0"/>
                  <a:t>n</a:t>
                </a:r>
                <a:r>
                  <a:rPr lang="cs-CZ" dirty="0" smtClean="0"/>
                  <a:t>a </a:t>
                </a:r>
                <a:r>
                  <a:rPr lang="cs-CZ" b="1" dirty="0" smtClean="0"/>
                  <a:t>velikosti magnetického pole </a:t>
                </a:r>
                <a:r>
                  <a:rPr lang="cs-CZ" dirty="0" smtClean="0"/>
                  <a:t>magnetu </a:t>
                </a:r>
                <a:r>
                  <a:rPr lang="cs-CZ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</m:oMath>
                </a14:m>
                <a:endParaRPr lang="cs-CZ" b="1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dirty="0"/>
                  <a:t>n</a:t>
                </a:r>
                <a:r>
                  <a:rPr lang="cs-CZ" dirty="0" smtClean="0"/>
                  <a:t>a polaritě magnetu </a:t>
                </a:r>
                <a:r>
                  <a:rPr lang="cs-CZ" dirty="0" smtClean="0">
                    <a:sym typeface="Symbol" panose="05050102010706020507" pitchFamily="18" charset="2"/>
                  </a:rPr>
                  <a:t> opačná výchylka pro N a S pól magnetu</a:t>
                </a:r>
                <a:endParaRPr lang="cs-CZ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dirty="0"/>
                  <a:t>v</a:t>
                </a:r>
                <a:r>
                  <a:rPr lang="cs-CZ" dirty="0" smtClean="0"/>
                  <a:t> cívce se při vzájemném pohybu magnetu vůči cívce v klidu nebo při pohybu cívky vůči magnetu v klidu indukuje napětí, pokud cívku připojíme na ampérmetr, můžeme měřit velikost indukovaného proudu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37112"/>
                <a:ext cx="9139023" cy="2523896"/>
              </a:xfrm>
              <a:prstGeom prst="rect">
                <a:avLst/>
              </a:prstGeom>
              <a:blipFill>
                <a:blip r:embed="rId5"/>
                <a:stretch>
                  <a:fillRect l="-667" t="-1449" b="-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779" y="2970262"/>
            <a:ext cx="2752725" cy="1466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/>
          <a:srcRect l="2139"/>
          <a:stretch/>
        </p:blipFill>
        <p:spPr>
          <a:xfrm>
            <a:off x="-1934" y="2970262"/>
            <a:ext cx="6357714" cy="146685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8274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</a:rPr>
              <a:t>tacionární</a:t>
            </a:r>
            <a:r>
              <a:rPr lang="cs-CZ" dirty="0" smtClean="0"/>
              <a:t> (stálé) </a:t>
            </a:r>
            <a:r>
              <a:rPr lang="cs-CZ" b="1" dirty="0" smtClean="0">
                <a:solidFill>
                  <a:srgbClr val="FF0000"/>
                </a:solidFill>
              </a:rPr>
              <a:t>magnetické pole </a:t>
            </a:r>
            <a:r>
              <a:rPr lang="cs-CZ" dirty="0" smtClean="0">
                <a:sym typeface="Symbol" panose="05050102010706020507" pitchFamily="18" charset="2"/>
              </a:rPr>
              <a:t> časově neproměnné, s konstantní hodnotou </a:t>
            </a:r>
            <a:r>
              <a:rPr lang="cs-CZ" b="1" i="1" dirty="0" smtClean="0">
                <a:sym typeface="Symbol" panose="05050102010706020507" pitchFamily="18" charset="2"/>
              </a:rPr>
              <a:t>B </a:t>
            </a:r>
            <a:r>
              <a:rPr lang="cs-CZ" dirty="0" smtClean="0">
                <a:sym typeface="Symbol" panose="05050102010706020507" pitchFamily="18" charset="2"/>
              </a:rPr>
              <a:t> stejnosměrný proud ve vodiči, permanentní magnet</a:t>
            </a:r>
            <a:endParaRPr lang="cs-CZ" b="1" i="1" dirty="0" smtClean="0"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estacionární magnetické pole</a:t>
            </a:r>
            <a:r>
              <a:rPr lang="cs-CZ" dirty="0" smtClean="0"/>
              <a:t> </a:t>
            </a:r>
            <a:r>
              <a:rPr lang="cs-CZ" dirty="0">
                <a:sym typeface="Symbol" panose="05050102010706020507" pitchFamily="18" charset="2"/>
              </a:rPr>
              <a:t> časově </a:t>
            </a:r>
            <a:r>
              <a:rPr lang="cs-CZ" dirty="0" smtClean="0">
                <a:sym typeface="Symbol" panose="05050102010706020507" pitchFamily="18" charset="2"/>
              </a:rPr>
              <a:t>proměnné</a:t>
            </a:r>
            <a:r>
              <a:rPr lang="cs-CZ" dirty="0">
                <a:sym typeface="Symbol" panose="05050102010706020507" pitchFamily="18" charset="2"/>
              </a:rPr>
              <a:t>, </a:t>
            </a:r>
            <a:r>
              <a:rPr lang="cs-CZ" dirty="0" smtClean="0">
                <a:sym typeface="Symbol" panose="05050102010706020507" pitchFamily="18" charset="2"/>
              </a:rPr>
              <a:t>hodnota </a:t>
            </a:r>
            <a:r>
              <a:rPr lang="cs-CZ" b="1" i="1" dirty="0" smtClean="0">
                <a:sym typeface="Symbol" panose="05050102010706020507" pitchFamily="18" charset="2"/>
              </a:rPr>
              <a:t>B </a:t>
            </a:r>
            <a:r>
              <a:rPr lang="cs-CZ" dirty="0" smtClean="0">
                <a:sym typeface="Symbol" panose="05050102010706020507" pitchFamily="18" charset="2"/>
              </a:rPr>
              <a:t>se v čase mění (skokově, periodicky  střídavý proud ve vodiči se sinusovým průběhem)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" y="1917223"/>
            <a:ext cx="4839643" cy="2685582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37. Elektromagnetická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5498" y="980728"/>
            <a:ext cx="856352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Princip transformátoru – vzájemná indukce</a:t>
            </a:r>
            <a:r>
              <a:rPr lang="cs-CZ" sz="2400" dirty="0">
                <a:ea typeface="Times New Roman"/>
                <a:cs typeface="Times New Roman"/>
              </a:rPr>
              <a:t/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  <a:hlinkClick r:id="rId3"/>
              </a:rPr>
              <a:t>https://</a:t>
            </a:r>
            <a:r>
              <a:rPr lang="cs-CZ" sz="2400" dirty="0" smtClean="0">
                <a:ea typeface="Times New Roman"/>
                <a:cs typeface="Times New Roman"/>
                <a:hlinkClick r:id="rId3"/>
              </a:rPr>
              <a:t>www.youtube.com/watch?v=vdDFAl66rNg</a:t>
            </a:r>
            <a:r>
              <a:rPr lang="cs-CZ" sz="2400" dirty="0" smtClean="0">
                <a:ea typeface="Times New Roman"/>
                <a:cs typeface="Times New Roman"/>
              </a:rPr>
              <a:t> 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19" name="Obrázek 18" descr="C:\Users\imhotep\AppData\Local\Microsoft\Windows\Temporary Internet Files\Content.IE5\3I2829YJ\MC900436917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5908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273" y="1917224"/>
            <a:ext cx="3993054" cy="25198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3528" y="45828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Demonstrace se střídavým napětím na primární cívce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26929" y="459815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Demonstrace se stejnosměrným napětím na primární cívce a se spínačem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389" y="5405527"/>
            <a:ext cx="4706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střídavé napětí na primární cívce vytváří v magnetickém obvodu trvalé nestacionární magnetické </a:t>
            </a:r>
            <a:r>
              <a:rPr lang="cs-CZ" dirty="0" smtClean="0"/>
              <a:t>pole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na sekundární cívce se indukuje napětí trvale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726929" y="5405527"/>
            <a:ext cx="4412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d</a:t>
            </a:r>
            <a:r>
              <a:rPr lang="cs-CZ" dirty="0" smtClean="0"/>
              <a:t>očasné nestacionární </a:t>
            </a:r>
            <a:r>
              <a:rPr lang="cs-CZ" dirty="0"/>
              <a:t>magnetické </a:t>
            </a:r>
            <a:r>
              <a:rPr lang="cs-CZ" dirty="0" smtClean="0"/>
              <a:t>pole vzniká v obvodu pouze při sepnutí a vypnutí spínače, kdy se na sekundární cívce se indukuje napětí pouze v tomto okamžiku</a:t>
            </a:r>
          </a:p>
        </p:txBody>
      </p:sp>
    </p:spTree>
    <p:extLst>
      <p:ext uri="{BB962C8B-B14F-4D97-AF65-F5344CB8AC3E}">
        <p14:creationId xmlns:p14="http://schemas.microsoft.com/office/powerpoint/2010/main" val="36441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914" y="3933056"/>
            <a:ext cx="2850158" cy="285015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37. Elektromagnetická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36712"/>
            <a:ext cx="9139023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Elektromagnetická indukce</a:t>
            </a:r>
            <a:r>
              <a:rPr lang="cs-CZ" sz="2400" dirty="0">
                <a:ea typeface="Times New Roman"/>
                <a:cs typeface="Times New Roman"/>
              </a:rPr>
              <a:t/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b="1" dirty="0" smtClean="0">
                <a:ea typeface="Times New Roman"/>
                <a:cs typeface="Times New Roman"/>
              </a:rPr>
              <a:t>Elektromagnetická indukce je děj, při kterém 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časově proměnné (nestacionární) magnetické pole indukuje ve vodiči </a:t>
            </a:r>
            <a:r>
              <a:rPr lang="cs-CZ" sz="2400" b="1" dirty="0" smtClean="0">
                <a:ea typeface="Times New Roman"/>
                <a:cs typeface="Times New Roman"/>
              </a:rPr>
              <a:t>(cívce) jiné 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nestacionární magnetické pole</a:t>
            </a:r>
            <a:r>
              <a:rPr lang="cs-CZ" sz="2400" b="1" dirty="0" smtClean="0">
                <a:ea typeface="Times New Roman"/>
                <a:cs typeface="Times New Roman"/>
              </a:rPr>
              <a:t>, které se projevuje 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indukovaným napětím </a:t>
            </a:r>
            <a:r>
              <a:rPr lang="cs-CZ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</a:t>
            </a:r>
            <a:r>
              <a:rPr lang="cs-CZ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na koncích vodiče</a:t>
            </a:r>
            <a:r>
              <a:rPr lang="cs-CZ" sz="2400" b="1" dirty="0" smtClean="0">
                <a:ea typeface="Times New Roman"/>
                <a:cs typeface="Times New Roman"/>
              </a:rPr>
              <a:t>. Je-li obvod uzavřený, protéká jím 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indukovaný proud </a:t>
            </a:r>
            <a:r>
              <a:rPr lang="cs-CZ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cs-CZ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Využití elektromagnetické indukce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ea typeface="Times New Roman"/>
                <a:cs typeface="Times New Roman"/>
              </a:rPr>
              <a:t>Transformátory, přenosová soustava VN, VVN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ea typeface="Times New Roman"/>
                <a:cs typeface="Times New Roman"/>
              </a:rPr>
              <a:t>Elektromotory na střídavý proud (vrtačka, čerp</a:t>
            </a:r>
            <a:r>
              <a:rPr lang="cs-CZ" sz="2400" dirty="0" smtClean="0">
                <a:solidFill>
                  <a:schemeClr val="bg1"/>
                </a:solidFill>
                <a:ea typeface="Times New Roman"/>
                <a:cs typeface="Times New Roman"/>
              </a:rPr>
              <a:t>adlo)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ea typeface="Times New Roman"/>
                <a:cs typeface="Times New Roman"/>
              </a:rPr>
              <a:t>Generátory střídavého proudu (alternátory)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ea typeface="Times New Roman"/>
                <a:cs typeface="Times New Roman"/>
              </a:rPr>
              <a:t>Indukční vařič (Foucaltovy vířivé proudy)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ea typeface="Times New Roman"/>
                <a:cs typeface="Times New Roman"/>
              </a:rPr>
              <a:t>Kytarové snímače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ea typeface="Times New Roman"/>
                <a:cs typeface="Times New Roman"/>
              </a:rPr>
              <a:t>Bezbateriové svítilny (Faradayova svítilna)</a:t>
            </a:r>
            <a:endParaRPr lang="cs-CZ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 rot="2162037">
            <a:off x="2033358" y="2827938"/>
            <a:ext cx="576064" cy="13490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38. Magnetický indukční tok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0" y="836712"/>
                <a:ext cx="9139023" cy="193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Magnetický indukční tok –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𝜱</m:t>
                    </m:r>
                  </m:oMath>
                </a14:m>
                <a:r>
                  <a:rPr lang="cs-CZ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	</a:t>
                </a:r>
                <a:r>
                  <a:rPr lang="en-GB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𝜱</m:t>
                    </m:r>
                  </m:oMath>
                </a14:m>
                <a:r>
                  <a:rPr lang="en-GB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]</a:t>
                </a:r>
                <a:r>
                  <a:rPr lang="cs-CZ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= </a:t>
                </a:r>
                <a:r>
                  <a:rPr lang="cs-CZ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Wb</a:t>
                </a:r>
                <a:r>
                  <a:rPr lang="cs-CZ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(weber)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  <a:ea typeface="Times New Roman"/>
                    <a:cs typeface="Times New Roman" panose="02020603050405020304" pitchFamily="18" charset="0"/>
                  </a:rPr>
                  <a:t>s</a:t>
                </a:r>
                <a:r>
                  <a:rPr lang="cs-CZ" b="1" dirty="0" smtClean="0">
                    <a:solidFill>
                      <a:srgbClr val="FF0000"/>
                    </a:solidFill>
                    <a:ea typeface="Times New Roman"/>
                    <a:cs typeface="Times New Roman" panose="02020603050405020304" pitchFamily="18" charset="0"/>
                  </a:rPr>
                  <a:t>kalární veličina</a:t>
                </a:r>
                <a:r>
                  <a:rPr lang="cs-CZ" dirty="0" smtClean="0">
                    <a:ea typeface="Times New Roman"/>
                    <a:cs typeface="Times New Roman" panose="02020603050405020304" pitchFamily="18" charset="0"/>
                  </a:rPr>
                  <a:t>, kterou popisujeme magnetické pole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cs-CZ" sz="2000" b="1" i="1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</a:t>
                </a:r>
                <a:r>
                  <a:rPr lang="cs-CZ" sz="2000" dirty="0" smtClean="0">
                    <a:ea typeface="Times New Roman"/>
                    <a:cs typeface="Times New Roman"/>
                  </a:rPr>
                  <a:t> – magnetická indukce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cs-CZ" sz="2000" b="1" i="1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</a:t>
                </a:r>
                <a:r>
                  <a:rPr lang="cs-CZ" sz="2000" dirty="0" smtClean="0">
                    <a:ea typeface="Times New Roman"/>
                    <a:cs typeface="Times New Roman"/>
                  </a:rPr>
                  <a:t> – plocha, kterou prochází magnetický indukční tok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l-G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α</a:t>
                </a:r>
                <a:r>
                  <a:rPr lang="cs-CZ" sz="2000" dirty="0" smtClean="0">
                    <a:ea typeface="Times New Roman"/>
                    <a:cs typeface="Times New Roman"/>
                  </a:rPr>
                  <a:t> – </a:t>
                </a:r>
                <a:r>
                  <a:rPr lang="cs-CZ" sz="2000" b="1" dirty="0" smtClean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úhel mezi normálou plochy a směrem indukčních čar</a:t>
                </a:r>
                <a:r>
                  <a:rPr lang="cs-CZ" sz="2000" dirty="0" smtClean="0">
                    <a:ea typeface="Times New Roman"/>
                    <a:cs typeface="Times New Roman"/>
                  </a:rPr>
                  <a:t> (směr B)</a:t>
                </a:r>
                <a:endParaRPr lang="cs-CZ" sz="2400" dirty="0" smtClean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39023" cy="1932837"/>
              </a:xfrm>
              <a:prstGeom prst="rect">
                <a:avLst/>
              </a:prstGeom>
              <a:blipFill>
                <a:blip r:embed="rId2"/>
                <a:stretch>
                  <a:fillRect l="-867" t="-1262" b="-18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580112" y="1357467"/>
                <a:ext cx="3558392" cy="6313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𝑩𝑺</m:t>
                      </m:r>
                      <m:func>
                        <m:func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acc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357467"/>
                <a:ext cx="3558392" cy="631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3779912" y="423534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/>
              <a:t> – normála plochy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 smtClean="0"/>
              <a:t> vektor kolmý na plochu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635896" y="276461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smtClean="0"/>
              <a:t> – vektor magnetické indukce</a:t>
            </a:r>
            <a:br>
              <a:rPr lang="cs-CZ" dirty="0" smtClean="0"/>
            </a:b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 smtClean="0"/>
              <a:t> rovnoběžné siločáry = homogenní </a:t>
            </a:r>
            <a:r>
              <a:rPr lang="cs-CZ" dirty="0" err="1" smtClean="0"/>
              <a:t>mag</a:t>
            </a:r>
            <a:r>
              <a:rPr lang="cs-CZ" dirty="0" smtClean="0"/>
              <a:t>. pole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827584" y="3088098"/>
            <a:ext cx="3672408" cy="1277006"/>
            <a:chOff x="827584" y="3088098"/>
            <a:chExt cx="3672408" cy="1277006"/>
          </a:xfrm>
        </p:grpSpPr>
        <p:cxnSp>
          <p:nvCxnSpPr>
            <p:cNvPr id="4" name="Přímá spojnice se šipkou 3"/>
            <p:cNvCxnSpPr/>
            <p:nvPr/>
          </p:nvCxnSpPr>
          <p:spPr>
            <a:xfrm>
              <a:off x="1403648" y="3088098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>
              <a:off x="1115616" y="3356992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>
              <a:off x="827584" y="3717032"/>
              <a:ext cx="144016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1115616" y="3933056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2339752" y="3501008"/>
              <a:ext cx="1224136" cy="8640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2339752" y="3501008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délník 13"/>
                <p:cNvSpPr/>
                <p:nvPr/>
              </p:nvSpPr>
              <p:spPr>
                <a:xfrm>
                  <a:off x="2650768" y="3455713"/>
                  <a:ext cx="3930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4" name="Obdélní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768" y="3455713"/>
                  <a:ext cx="3930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0" y="4931876"/>
                <a:ext cx="327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Maximální indukční tok: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cs-CZ" b="1" dirty="0" smtClean="0"/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1876"/>
                <a:ext cx="3275856" cy="369332"/>
              </a:xfrm>
              <a:prstGeom prst="rect">
                <a:avLst/>
              </a:prstGeom>
              <a:blipFill>
                <a:blip r:embed="rId5"/>
                <a:stretch>
                  <a:fillRect l="-1490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616624" y="4882911"/>
                <a:ext cx="3194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Nulový indukční tok: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24" y="4882911"/>
                <a:ext cx="3194944" cy="369332"/>
              </a:xfrm>
              <a:prstGeom prst="rect">
                <a:avLst/>
              </a:prstGeom>
              <a:blipFill>
                <a:blip r:embed="rId6"/>
                <a:stretch>
                  <a:fillRect l="-152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Skupina 34"/>
          <p:cNvGrpSpPr/>
          <p:nvPr/>
        </p:nvGrpSpPr>
        <p:grpSpPr>
          <a:xfrm>
            <a:off x="123358" y="5418789"/>
            <a:ext cx="3257149" cy="1349014"/>
            <a:chOff x="123359" y="5418789"/>
            <a:chExt cx="3224505" cy="1349014"/>
          </a:xfrm>
        </p:grpSpPr>
        <p:grpSp>
          <p:nvGrpSpPr>
            <p:cNvPr id="28" name="Skupina 27"/>
            <p:cNvGrpSpPr/>
            <p:nvPr/>
          </p:nvGrpSpPr>
          <p:grpSpPr>
            <a:xfrm>
              <a:off x="123359" y="5418789"/>
              <a:ext cx="2970076" cy="1349014"/>
              <a:chOff x="665820" y="5420876"/>
              <a:chExt cx="2970076" cy="1349014"/>
            </a:xfrm>
          </p:grpSpPr>
          <p:cxnSp>
            <p:nvCxnSpPr>
              <p:cNvPr id="21" name="Přímá spojnice se šipkou 20"/>
              <p:cNvCxnSpPr/>
              <p:nvPr/>
            </p:nvCxnSpPr>
            <p:spPr>
              <a:xfrm>
                <a:off x="1475656" y="5661248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>
                <a:off x="1115616" y="5949280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>
                <a:off x="665820" y="6237312"/>
                <a:ext cx="144016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1438927" y="6597352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ál 24"/>
              <p:cNvSpPr/>
              <p:nvPr/>
            </p:nvSpPr>
            <p:spPr>
              <a:xfrm>
                <a:off x="2195735" y="5420876"/>
                <a:ext cx="576064" cy="134901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6" name="Přímá spojnice se šipkou 25"/>
            <p:cNvCxnSpPr/>
            <p:nvPr/>
          </p:nvCxnSpPr>
          <p:spPr>
            <a:xfrm>
              <a:off x="1982666" y="6093296"/>
              <a:ext cx="13651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5868144" y="5659161"/>
            <a:ext cx="2808312" cy="794175"/>
            <a:chOff x="1115616" y="5661248"/>
            <a:chExt cx="2808312" cy="794175"/>
          </a:xfrm>
        </p:grpSpPr>
        <p:sp>
          <p:nvSpPr>
            <p:cNvPr id="34" name="Ovál 33"/>
            <p:cNvSpPr/>
            <p:nvPr/>
          </p:nvSpPr>
          <p:spPr>
            <a:xfrm rot="5400000">
              <a:off x="2195735" y="5420876"/>
              <a:ext cx="576064" cy="134901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>
              <a:off x="1475656" y="5661248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>
              <a:off x="1115616" y="5949280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>
              <a:off x="2483768" y="6098484"/>
              <a:ext cx="144016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>
              <a:off x="1115616" y="6455423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Přímá spojnice se šipkou 38"/>
          <p:cNvCxnSpPr>
            <a:endCxn id="20" idx="2"/>
          </p:cNvCxnSpPr>
          <p:nvPr/>
        </p:nvCxnSpPr>
        <p:spPr>
          <a:xfrm flipH="1" flipV="1">
            <a:off x="7214096" y="5252243"/>
            <a:ext cx="22200" cy="8410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0" y="836712"/>
            <a:ext cx="9139023" cy="37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Časová změna magnetického indukčního toku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ejvětší napětí se indukuje v okamžiku, kdy při malé změně úhlu protne plocha větší počet indukčních čar </a:t>
            </a:r>
            <a:r>
              <a:rPr lang="cs-CZ" sz="2000" dirty="0" smtClean="0">
                <a:sym typeface="Symbol" panose="05050102010706020507" pitchFamily="18" charset="2"/>
              </a:rPr>
              <a:t> okolí 0°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sym typeface="Symbol" panose="05050102010706020507" pitchFamily="18" charset="2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 smtClean="0">
              <a:sym typeface="Symbol" panose="05050102010706020507" pitchFamily="18" charset="2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sym typeface="Symbol" panose="05050102010706020507" pitchFamily="18" charset="2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 smtClean="0">
              <a:sym typeface="Symbol" panose="05050102010706020507" pitchFamily="18" charset="2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 smtClean="0">
              <a:sym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a typeface="Times New Roman"/>
                <a:cs typeface="Times New Roman"/>
                <a:sym typeface="Symbol" panose="05050102010706020507" pitchFamily="18" charset="2"/>
              </a:rPr>
              <a:t>n</a:t>
            </a:r>
            <a:r>
              <a:rPr lang="cs-CZ" sz="2000" dirty="0" smtClean="0">
                <a:ea typeface="Times New Roman"/>
                <a:cs typeface="Times New Roman"/>
                <a:sym typeface="Symbol" panose="05050102010706020507" pitchFamily="18" charset="2"/>
              </a:rPr>
              <a:t>ejmenší napětí se indukuje v okamžiku, kdy se naopak počet indukčních čar jdoucích plochou téměř nemění </a:t>
            </a:r>
            <a:r>
              <a:rPr lang="cs-CZ" sz="2000" dirty="0">
                <a:sym typeface="Symbol" panose="05050102010706020507" pitchFamily="18" charset="2"/>
              </a:rPr>
              <a:t> okolí </a:t>
            </a:r>
            <a:r>
              <a:rPr lang="cs-CZ" sz="2000" dirty="0" smtClean="0">
                <a:sym typeface="Symbol" panose="05050102010706020507" pitchFamily="18" charset="2"/>
              </a:rPr>
              <a:t>90</a:t>
            </a:r>
            <a:r>
              <a:rPr lang="cs-CZ" sz="2000" dirty="0">
                <a:sym typeface="Symbol" panose="05050102010706020507" pitchFamily="18" charset="2"/>
              </a:rPr>
              <a:t>°</a:t>
            </a:r>
            <a:endParaRPr lang="cs-CZ" sz="2000" dirty="0" smtClean="0">
              <a:ea typeface="Times New Roman"/>
              <a:cs typeface="Times New Roman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38. Magnetický indukční tok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2448619" y="4790819"/>
            <a:ext cx="3257149" cy="1349014"/>
            <a:chOff x="123359" y="5418789"/>
            <a:chExt cx="3224505" cy="1349014"/>
          </a:xfrm>
        </p:grpSpPr>
        <p:grpSp>
          <p:nvGrpSpPr>
            <p:cNvPr id="28" name="Skupina 27"/>
            <p:cNvGrpSpPr/>
            <p:nvPr/>
          </p:nvGrpSpPr>
          <p:grpSpPr>
            <a:xfrm>
              <a:off x="123359" y="5418789"/>
              <a:ext cx="2970076" cy="1349014"/>
              <a:chOff x="665820" y="5420876"/>
              <a:chExt cx="2970076" cy="1349014"/>
            </a:xfrm>
          </p:grpSpPr>
          <p:cxnSp>
            <p:nvCxnSpPr>
              <p:cNvPr id="21" name="Přímá spojnice se šipkou 20"/>
              <p:cNvCxnSpPr/>
              <p:nvPr/>
            </p:nvCxnSpPr>
            <p:spPr>
              <a:xfrm>
                <a:off x="1475656" y="5661248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>
                <a:off x="1115616" y="5949280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>
                <a:off x="665820" y="6237312"/>
                <a:ext cx="144016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1438927" y="6597352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ál 24"/>
              <p:cNvSpPr/>
              <p:nvPr/>
            </p:nvSpPr>
            <p:spPr>
              <a:xfrm>
                <a:off x="2195735" y="5420876"/>
                <a:ext cx="576064" cy="134901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6" name="Přímá spojnice se šipkou 25"/>
            <p:cNvCxnSpPr/>
            <p:nvPr/>
          </p:nvCxnSpPr>
          <p:spPr>
            <a:xfrm>
              <a:off x="1982666" y="6093296"/>
              <a:ext cx="13651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"/>
          <p:cNvGrpSpPr/>
          <p:nvPr/>
        </p:nvGrpSpPr>
        <p:grpSpPr>
          <a:xfrm>
            <a:off x="2897456" y="2072339"/>
            <a:ext cx="2808312" cy="1214702"/>
            <a:chOff x="5868144" y="5252243"/>
            <a:chExt cx="2808312" cy="1214702"/>
          </a:xfrm>
        </p:grpSpPr>
        <p:grpSp>
          <p:nvGrpSpPr>
            <p:cNvPr id="29" name="Skupina 28"/>
            <p:cNvGrpSpPr/>
            <p:nvPr/>
          </p:nvGrpSpPr>
          <p:grpSpPr>
            <a:xfrm>
              <a:off x="5868144" y="5672770"/>
              <a:ext cx="2808312" cy="794175"/>
              <a:chOff x="1115616" y="5661248"/>
              <a:chExt cx="2808312" cy="794175"/>
            </a:xfrm>
          </p:grpSpPr>
          <p:sp>
            <p:nvSpPr>
              <p:cNvPr id="34" name="Ovál 33"/>
              <p:cNvSpPr/>
              <p:nvPr/>
            </p:nvSpPr>
            <p:spPr>
              <a:xfrm rot="5400000">
                <a:off x="2195735" y="5420876"/>
                <a:ext cx="576064" cy="134901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se šipkou 29"/>
              <p:cNvCxnSpPr/>
              <p:nvPr/>
            </p:nvCxnSpPr>
            <p:spPr>
              <a:xfrm>
                <a:off x="1475656" y="5661248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se šipkou 30"/>
              <p:cNvCxnSpPr/>
              <p:nvPr/>
            </p:nvCxnSpPr>
            <p:spPr>
              <a:xfrm>
                <a:off x="1115616" y="5949280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se šipkou 31"/>
              <p:cNvCxnSpPr/>
              <p:nvPr/>
            </p:nvCxnSpPr>
            <p:spPr>
              <a:xfrm>
                <a:off x="2483768" y="6098484"/>
                <a:ext cx="144016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se šipkou 32"/>
              <p:cNvCxnSpPr/>
              <p:nvPr/>
            </p:nvCxnSpPr>
            <p:spPr>
              <a:xfrm>
                <a:off x="1115616" y="6455423"/>
                <a:ext cx="216024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Přímá spojnice se šipkou 38"/>
            <p:cNvCxnSpPr>
              <a:endCxn id="20" idx="2"/>
            </p:cNvCxnSpPr>
            <p:nvPr/>
          </p:nvCxnSpPr>
          <p:spPr>
            <a:xfrm flipH="1" flipV="1">
              <a:off x="7214096" y="5252243"/>
              <a:ext cx="22200" cy="8410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ál 35"/>
          <p:cNvSpPr/>
          <p:nvPr/>
        </p:nvSpPr>
        <p:spPr>
          <a:xfrm rot="2917298">
            <a:off x="3977575" y="2183617"/>
            <a:ext cx="576064" cy="1349014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rot="2162037">
            <a:off x="4032575" y="4789799"/>
            <a:ext cx="576064" cy="1349014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0" y="836712"/>
            <a:ext cx="913902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Časová změna magnetického indukčního toku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ejvětší napětí se indukuje v okamžiku, kdy je závit kolmý na směr indukčních čar </a:t>
            </a:r>
            <a:endParaRPr lang="cs-CZ" sz="2000" dirty="0" smtClean="0">
              <a:sym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a typeface="Times New Roman"/>
                <a:cs typeface="Times New Roman"/>
                <a:sym typeface="Symbol" panose="05050102010706020507" pitchFamily="18" charset="2"/>
              </a:rPr>
              <a:t>n</a:t>
            </a:r>
            <a:r>
              <a:rPr lang="cs-CZ" sz="2000" dirty="0" smtClean="0">
                <a:ea typeface="Times New Roman"/>
                <a:cs typeface="Times New Roman"/>
                <a:sym typeface="Symbol" panose="05050102010706020507" pitchFamily="18" charset="2"/>
              </a:rPr>
              <a:t>ejmenší napětí se indukuje v okamžiku, kdy je závit cívky rovnoběžný se směrem </a:t>
            </a:r>
            <a:r>
              <a:rPr lang="cs-CZ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cs-CZ" sz="20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38. Magnetický indukční tok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9" y="2061663"/>
            <a:ext cx="5408463" cy="37044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02" y="2061663"/>
            <a:ext cx="3023586" cy="2284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701" y="4418068"/>
            <a:ext cx="3023587" cy="2306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03618" y="5807005"/>
            <a:ext cx="540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Průběh otáčení závitu cívky v homogenním magnetickém poli s časovým znázorněním funkce sinus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6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0" y="836712"/>
            <a:ext cx="9139023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Michael Faraday (1791 – 1867)</a:t>
            </a: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a typeface="Times New Roman"/>
                <a:cs typeface="Times New Roman" panose="02020603050405020304" pitchFamily="18" charset="0"/>
              </a:rPr>
              <a:t>a</a:t>
            </a:r>
            <a:r>
              <a:rPr lang="cs-CZ" sz="2000" dirty="0" smtClean="0">
                <a:ea typeface="Times New Roman"/>
                <a:cs typeface="Times New Roman" panose="02020603050405020304" pitchFamily="18" charset="0"/>
              </a:rPr>
              <a:t>nglický chemik a fyzik</a:t>
            </a:r>
            <a:endParaRPr lang="cs-CZ" sz="2000" dirty="0" smtClean="0">
              <a:sym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1" dirty="0" smtClean="0">
                <a:ea typeface="Times New Roman"/>
                <a:cs typeface="Times New Roman"/>
                <a:sym typeface="Symbol" panose="05050102010706020507" pitchFamily="18" charset="2"/>
              </a:rPr>
              <a:t>1831</a:t>
            </a:r>
            <a:r>
              <a:rPr lang="cs-CZ" sz="2000" dirty="0" smtClean="0">
                <a:ea typeface="Times New Roman"/>
                <a:cs typeface="Times New Roman"/>
                <a:sym typeface="Symbol" panose="05050102010706020507" pitchFamily="18" charset="2"/>
              </a:rPr>
              <a:t> – objev </a:t>
            </a: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  <a:sym typeface="Symbol" panose="05050102010706020507" pitchFamily="18" charset="2"/>
              </a:rPr>
              <a:t>zákona </a:t>
            </a:r>
            <a:r>
              <a:rPr lang="cs-CZ" sz="2000" b="1" dirty="0" err="1" smtClean="0">
                <a:solidFill>
                  <a:srgbClr val="FF0000"/>
                </a:solidFill>
                <a:ea typeface="Times New Roman"/>
                <a:cs typeface="Times New Roman"/>
                <a:sym typeface="Symbol" panose="05050102010706020507" pitchFamily="18" charset="2"/>
              </a:rPr>
              <a:t>elmg</a:t>
            </a: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  <a:sym typeface="Symbol" panose="05050102010706020507" pitchFamily="18" charset="2"/>
              </a:rPr>
              <a:t>. indukce</a:t>
            </a:r>
            <a:r>
              <a:rPr lang="cs-CZ" sz="2000" dirty="0" smtClean="0">
                <a:ea typeface="Times New Roman"/>
                <a:cs typeface="Times New Roman"/>
                <a:sym typeface="Symbol" panose="05050102010706020507" pitchFamily="18" charset="2"/>
              </a:rPr>
              <a:t>, definice </a:t>
            </a:r>
            <a:r>
              <a:rPr lang="cs-CZ" sz="2000" dirty="0" err="1" smtClean="0">
                <a:ea typeface="Times New Roman"/>
                <a:cs typeface="Times New Roman"/>
                <a:sym typeface="Symbol" panose="05050102010706020507" pitchFamily="18" charset="2"/>
              </a:rPr>
              <a:t>mag</a:t>
            </a:r>
            <a:r>
              <a:rPr lang="cs-CZ" sz="2000" dirty="0" smtClean="0">
                <a:ea typeface="Times New Roman"/>
                <a:cs typeface="Times New Roman"/>
                <a:sym typeface="Symbol" panose="05050102010706020507" pitchFamily="18" charset="2"/>
              </a:rPr>
              <a:t>. a el. siločar</a:t>
            </a:r>
            <a:br>
              <a:rPr lang="cs-CZ" sz="2000" dirty="0" smtClean="0">
                <a:ea typeface="Times New Roman"/>
                <a:cs typeface="Times New Roman"/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základ pro elektromotory, dynama, alternátory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definoval pojmy jako </a:t>
            </a:r>
            <a:r>
              <a:rPr 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anoda, katoda, elektroda, ion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sz="2000" dirty="0" smtClean="0"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chemii objevil </a:t>
            </a: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zákony elektrolýzy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cs-CZ" sz="2000" dirty="0" smtClean="0"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dmítl povýšení do šlechtického stavu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cs-CZ" sz="2000" dirty="0" smtClean="0"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bjevil </a:t>
            </a: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princip moderní klimatizace </a:t>
            </a:r>
            <a:r>
              <a:rPr lang="cs-CZ" sz="2000" dirty="0" smtClean="0">
                <a:sym typeface="Symbol" panose="05050102010706020507" pitchFamily="18" charset="2"/>
              </a:rPr>
              <a:t> stlačený amoniak v kapalném stavu při vypařování odebírá teplo ze svého okolí (ochlazuje okolní prostředí)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ym typeface="Symbol" panose="05050102010706020507" pitchFamily="18" charset="2"/>
              </a:rPr>
              <a:t>Pojmy související s Faradayem: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Farad – jednotka kapacity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cs-CZ" sz="2000" dirty="0">
                <a:sym typeface="Symbol" panose="05050102010706020507" pitchFamily="18" charset="2"/>
              </a:rPr>
              <a:t>F</a:t>
            </a:r>
            <a:r>
              <a:rPr lang="cs-CZ" sz="2000" dirty="0" smtClean="0">
                <a:sym typeface="Symbol" panose="05050102010706020507" pitchFamily="18" charset="2"/>
              </a:rPr>
              <a:t>aradayova konstanta (elektrolýza)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Faradayova klec (odstínění elektrického pole)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Faraday – </a:t>
            </a:r>
            <a:r>
              <a:rPr lang="cs-CZ" dirty="0" smtClean="0">
                <a:sym typeface="Symbol" panose="05050102010706020507" pitchFamily="18" charset="2"/>
              </a:rPr>
              <a:t>loď pro pokládání podmořských kabelů 1874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20 librová bankovka (1991-2001)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Faradayův paradox – uspořádání generátoru zdánlivě odporujícímu F. zákonu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39. Faradayův zákon elektromagnetické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ara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8575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ael Faraday, físico y químico inglés (foto coloread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7"/>
            <a:ext cx="1636442" cy="23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908720"/>
            <a:ext cx="4740581" cy="3360412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0" y="836712"/>
            <a:ext cx="9139023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Odvození vztahu pro indukované napětí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39. Faradayův zákon elektromagnetické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371536"/>
            <a:ext cx="4061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vodič (fialová barva) o délce </a:t>
            </a:r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/>
              <a:t> se pohybuje konstantní rychlostí </a:t>
            </a:r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/>
              <a:t> zleva doprava v homogenním magnetickém poli o indukci </a:t>
            </a:r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smtClean="0"/>
              <a:t>, které směřuje „do tabule“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oučasně se dotýká vodivých kolejnic, čímž se uzavírá obvod, kterým protéká proud </a:t>
            </a:r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Magnetická síla dle Flemingova pravidla levé ruky působí proti pohybu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7504" y="4437112"/>
                <a:ext cx="891704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 smtClean="0">
                    <a:cs typeface="Times New Roman" panose="02020603050405020304" pitchFamily="18" charset="0"/>
                  </a:rPr>
                  <a:t>při pohybu urazí vodič dráhu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∆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cs-CZ" dirty="0">
                    <a:cs typeface="Times New Roman" panose="02020603050405020304" pitchFamily="18" charset="0"/>
                  </a:rPr>
                  <a:t>, čímž dojde ke zvětšení plochy závitu 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cs-CZ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>
                    <a:cs typeface="Times New Roman" panose="02020603050405020304" pitchFamily="18" charset="0"/>
                  </a:rPr>
                  <a:t>práce vykonaná vnější silou je </a:t>
                </a:r>
                <a:r>
                  <a:rPr lang="cs-CZ" dirty="0" smtClean="0">
                    <a:cs typeface="Times New Roman" panose="02020603050405020304" pitchFamily="18" charset="0"/>
                  </a:rPr>
                  <a:t>rovna elektrické práci, tj.:</a:t>
                </a:r>
                <a:br>
                  <a:rPr lang="cs-CZ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cs-CZ" b="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cs-CZ" b="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𝐵𝐼𝐿𝑠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cs-CZ" b="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cs-CZ" b="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cs-CZ" b="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cs-CZ" b="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𝛷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cs-CZ" i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37112"/>
                <a:ext cx="8917045" cy="2031325"/>
              </a:xfrm>
              <a:prstGeom prst="rect">
                <a:avLst/>
              </a:prstGeom>
              <a:blipFill>
                <a:blip r:embed="rId3"/>
                <a:stretch>
                  <a:fillRect l="-479" t="-1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4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954</Words>
  <Application>Microsoft Office PowerPoint</Application>
  <PresentationFormat>Předvádění na obrazovce (4:3)</PresentationFormat>
  <Paragraphs>158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Times New Roman</vt:lpstr>
      <vt:lpstr>Wingdings</vt:lpstr>
      <vt:lpstr>Motiv systému Office</vt:lpstr>
      <vt:lpstr>Nestacionární magnetické pole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Kodejška Čeněk</cp:lastModifiedBy>
  <cp:revision>281</cp:revision>
  <dcterms:created xsi:type="dcterms:W3CDTF">2014-08-31T07:20:26Z</dcterms:created>
  <dcterms:modified xsi:type="dcterms:W3CDTF">2024-02-02T11:12:32Z</dcterms:modified>
</cp:coreProperties>
</file>